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8"/>
  </p:notesMasterIdLst>
  <p:sldIdLst>
    <p:sldId id="402" r:id="rId2"/>
    <p:sldId id="258" r:id="rId3"/>
    <p:sldId id="407" r:id="rId4"/>
    <p:sldId id="408" r:id="rId5"/>
    <p:sldId id="409" r:id="rId6"/>
    <p:sldId id="410" r:id="rId7"/>
    <p:sldId id="411" r:id="rId8"/>
    <p:sldId id="406" r:id="rId9"/>
    <p:sldId id="413" r:id="rId10"/>
    <p:sldId id="417" r:id="rId11"/>
    <p:sldId id="414" r:id="rId12"/>
    <p:sldId id="415" r:id="rId13"/>
    <p:sldId id="272" r:id="rId14"/>
    <p:sldId id="381" r:id="rId15"/>
    <p:sldId id="433" r:id="rId16"/>
    <p:sldId id="434" r:id="rId17"/>
    <p:sldId id="435" r:id="rId18"/>
    <p:sldId id="436" r:id="rId19"/>
    <p:sldId id="420" r:id="rId20"/>
    <p:sldId id="422" r:id="rId21"/>
    <p:sldId id="437" r:id="rId22"/>
    <p:sldId id="438" r:id="rId23"/>
    <p:sldId id="294" r:id="rId24"/>
    <p:sldId id="424" r:id="rId25"/>
    <p:sldId id="425" r:id="rId26"/>
    <p:sldId id="297" r:id="rId27"/>
    <p:sldId id="426" r:id="rId28"/>
    <p:sldId id="427" r:id="rId29"/>
    <p:sldId id="430" r:id="rId30"/>
    <p:sldId id="431" r:id="rId31"/>
    <p:sldId id="432" r:id="rId32"/>
    <p:sldId id="404" r:id="rId33"/>
    <p:sldId id="440" r:id="rId34"/>
    <p:sldId id="439" r:id="rId35"/>
    <p:sldId id="361" r:id="rId36"/>
    <p:sldId id="405" r:id="rId37"/>
  </p:sldIdLst>
  <p:sldSz cx="6858000" cy="9144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19E"/>
    <a:srgbClr val="1D8381"/>
    <a:srgbClr val="2AC4C0"/>
    <a:srgbClr val="3F6EA7"/>
    <a:srgbClr val="CCCCFF"/>
    <a:srgbClr val="9999FF"/>
    <a:srgbClr val="0000FF"/>
    <a:srgbClr val="33CC33"/>
    <a:srgbClr val="FF2F3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7" autoAdjust="0"/>
    <p:restoredTop sz="92661" autoAdjust="0"/>
  </p:normalViewPr>
  <p:slideViewPr>
    <p:cSldViewPr>
      <p:cViewPr varScale="1">
        <p:scale>
          <a:sx n="84" d="100"/>
          <a:sy n="84" d="100"/>
        </p:scale>
        <p:origin x="3336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8553251298895468E-2"/>
          <c:y val="0.2243578347381224"/>
          <c:w val="0.91903817227231954"/>
          <c:h val="0.48548107018307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валового продукта, млн.руб.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08-40A6-AA49-A651AFFAF1E9}"/>
              </c:ext>
            </c:extLst>
          </c:dPt>
          <c:dLbls>
            <c:dLbl>
              <c:idx val="3"/>
              <c:layout>
                <c:manualLayout>
                  <c:x val="-8.590696523680651E-3"/>
                  <c:y val="-2.4726749937837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08-40A6-AA49-A651AFFAF1E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2025-оценка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7893</c:v>
                </c:pt>
                <c:pt idx="1">
                  <c:v>9696</c:v>
                </c:pt>
                <c:pt idx="2">
                  <c:v>10616.7</c:v>
                </c:pt>
                <c:pt idx="3">
                  <c:v>11389.8</c:v>
                </c:pt>
                <c:pt idx="4">
                  <c:v>12253.1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8-40A6-AA49-A651AFFAF1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538416"/>
        <c:axId val="105536456"/>
      </c:barChart>
      <c:catAx>
        <c:axId val="10553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crossAx val="105536456"/>
        <c:crosses val="autoZero"/>
        <c:auto val="1"/>
        <c:lblAlgn val="ctr"/>
        <c:lblOffset val="50"/>
        <c:noMultiLvlLbl val="0"/>
      </c:catAx>
      <c:valAx>
        <c:axId val="105536456"/>
        <c:scaling>
          <c:orientation val="minMax"/>
          <c:max val="12500"/>
          <c:min val="7000"/>
        </c:scaling>
        <c:delete val="1"/>
        <c:axPos val="l"/>
        <c:numFmt formatCode="0" sourceLinked="0"/>
        <c:majorTickMark val="out"/>
        <c:minorTickMark val="none"/>
        <c:tickLblPos val="nextTo"/>
        <c:crossAx val="105538416"/>
        <c:crosses val="autoZero"/>
        <c:crossBetween val="between"/>
        <c:majorUnit val="2500"/>
        <c:minorUnit val="100"/>
      </c:valAx>
    </c:plotArea>
    <c:plotVisOnly val="1"/>
    <c:dispBlanksAs val="zero"/>
    <c:showDLblsOverMax val="0"/>
  </c:chart>
  <c:spPr>
    <a:ln w="12700">
      <a:solidFill>
        <a:schemeClr val="bg1"/>
      </a:solidFill>
    </a:ln>
  </c:spPr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Уровень валового продукта на душу населения,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валового продукта, млн.руб.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8B-473D-8645-42FB32E4DD02}"/>
              </c:ext>
            </c:extLst>
          </c:dPt>
          <c:dLbls>
            <c:dLbl>
              <c:idx val="3"/>
              <c:layout>
                <c:manualLayout>
                  <c:x val="-2.7867322173128456E-2"/>
                  <c:y val="-6.7463807994178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8B-473D-8645-42FB32E4DD0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2025-оценка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390.3</c:v>
                </c:pt>
                <c:pt idx="1">
                  <c:v>478.1</c:v>
                </c:pt>
                <c:pt idx="2">
                  <c:v>523.5</c:v>
                </c:pt>
                <c:pt idx="3">
                  <c:v>561.70000000000005</c:v>
                </c:pt>
                <c:pt idx="4">
                  <c:v>604.20000000000005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B-473D-8645-42FB32E4DD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476088"/>
        <c:axId val="105480792"/>
      </c:barChart>
      <c:catAx>
        <c:axId val="105476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crossAx val="105480792"/>
        <c:crosses val="autoZero"/>
        <c:auto val="1"/>
        <c:lblAlgn val="ctr"/>
        <c:lblOffset val="50"/>
        <c:noMultiLvlLbl val="0"/>
      </c:catAx>
      <c:valAx>
        <c:axId val="105480792"/>
        <c:scaling>
          <c:orientation val="minMax"/>
          <c:max val="610"/>
          <c:min val="300"/>
        </c:scaling>
        <c:delete val="1"/>
        <c:axPos val="l"/>
        <c:numFmt formatCode="0" sourceLinked="0"/>
        <c:majorTickMark val="out"/>
        <c:minorTickMark val="none"/>
        <c:tickLblPos val="nextTo"/>
        <c:crossAx val="105476088"/>
        <c:crosses val="autoZero"/>
        <c:crossBetween val="between"/>
        <c:majorUnit val="2500"/>
        <c:minorUnit val="100"/>
      </c:valAx>
    </c:plotArea>
    <c:plotVisOnly val="1"/>
    <c:dispBlanksAs val="zero"/>
    <c:showDLblsOverMax val="0"/>
  </c:chart>
  <c:spPr>
    <a:ln w="12700">
      <a:solidFill>
        <a:schemeClr val="bg1"/>
      </a:solidFill>
    </a:ln>
  </c:spPr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Инвестиции в основной капитал,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валового продукта, млн.руб.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DE-4331-91D4-DE38B9CF50A7}"/>
              </c:ext>
            </c:extLst>
          </c:dPt>
          <c:dLbls>
            <c:dLbl>
              <c:idx val="3"/>
              <c:layout>
                <c:manualLayout>
                  <c:x val="-2.7867322173128456E-2"/>
                  <c:y val="-1.7223363183881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DE-4331-91D4-DE38B9CF50A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2025-оценка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1249.5</c:v>
                </c:pt>
                <c:pt idx="1">
                  <c:v>1675</c:v>
                </c:pt>
                <c:pt idx="2">
                  <c:v>1750.4</c:v>
                </c:pt>
                <c:pt idx="3">
                  <c:v>1830.9</c:v>
                </c:pt>
                <c:pt idx="4">
                  <c:v>1915.11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DE-4331-91D4-DE38B9CF50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479224"/>
        <c:axId val="105485104"/>
      </c:barChart>
      <c:catAx>
        <c:axId val="105479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crossAx val="105485104"/>
        <c:crosses val="autoZero"/>
        <c:auto val="1"/>
        <c:lblAlgn val="ctr"/>
        <c:lblOffset val="50"/>
        <c:noMultiLvlLbl val="0"/>
      </c:catAx>
      <c:valAx>
        <c:axId val="105485104"/>
        <c:scaling>
          <c:orientation val="minMax"/>
          <c:max val="2100"/>
          <c:min val="1000"/>
        </c:scaling>
        <c:delete val="1"/>
        <c:axPos val="l"/>
        <c:numFmt formatCode="0" sourceLinked="0"/>
        <c:majorTickMark val="out"/>
        <c:minorTickMark val="none"/>
        <c:tickLblPos val="nextTo"/>
        <c:crossAx val="105479224"/>
        <c:crosses val="autoZero"/>
        <c:crossBetween val="between"/>
        <c:minorUnit val="300"/>
      </c:valAx>
    </c:plotArea>
    <c:plotVisOnly val="1"/>
    <c:dispBlanksAs val="zero"/>
    <c:showDLblsOverMax val="0"/>
  </c:chart>
  <c:spPr>
    <a:ln w="12700">
      <a:solidFill>
        <a:schemeClr val="bg1"/>
      </a:solidFill>
    </a:ln>
  </c:spPr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Среднемесячная начисленная заработная плата, руб.</a:t>
            </a:r>
          </a:p>
        </c:rich>
      </c:tx>
      <c:layout>
        <c:manualLayout>
          <c:xMode val="edge"/>
          <c:yMode val="edge"/>
          <c:x val="1.4691520865049958E-2"/>
          <c:y val="1.54160138800771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408576428785011E-2"/>
          <c:y val="0.18295944565234815"/>
          <c:w val="0.91518284714242992"/>
          <c:h val="0.43491367636673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валового продукта, млн.руб.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3FB-4A31-9F5E-00C194374CA8}"/>
              </c:ext>
            </c:extLst>
          </c:dPt>
          <c:dLbls>
            <c:dLbl>
              <c:idx val="3"/>
              <c:layout>
                <c:manualLayout>
                  <c:x val="-1.6301346783459673E-2"/>
                  <c:y val="-1.871878905594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FB-4A31-9F5E-00C194374C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2025-оценка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49459.3</c:v>
                </c:pt>
                <c:pt idx="1">
                  <c:v>52648</c:v>
                </c:pt>
                <c:pt idx="2">
                  <c:v>63247</c:v>
                </c:pt>
                <c:pt idx="3">
                  <c:v>68492</c:v>
                </c:pt>
                <c:pt idx="4">
                  <c:v>74251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B-4A31-9F5E-00C194374C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474912"/>
        <c:axId val="105476872"/>
      </c:barChart>
      <c:catAx>
        <c:axId val="1054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crossAx val="105476872"/>
        <c:crosses val="autoZero"/>
        <c:auto val="1"/>
        <c:lblAlgn val="ctr"/>
        <c:lblOffset val="50"/>
        <c:noMultiLvlLbl val="0"/>
      </c:catAx>
      <c:valAx>
        <c:axId val="105476872"/>
        <c:scaling>
          <c:orientation val="minMax"/>
          <c:max val="74500"/>
          <c:min val="40000"/>
        </c:scaling>
        <c:delete val="1"/>
        <c:axPos val="l"/>
        <c:majorGridlines/>
        <c:numFmt formatCode="0" sourceLinked="0"/>
        <c:majorTickMark val="out"/>
        <c:minorTickMark val="none"/>
        <c:tickLblPos val="nextTo"/>
        <c:crossAx val="105474912"/>
        <c:crosses val="autoZero"/>
        <c:crossBetween val="between"/>
        <c:majorUnit val="10000"/>
        <c:minorUnit val="500"/>
      </c:valAx>
    </c:plotArea>
    <c:plotVisOnly val="1"/>
    <c:dispBlanksAs val="zero"/>
    <c:showDLblsOverMax val="0"/>
  </c:chart>
  <c:spPr>
    <a:ln w="12700">
      <a:solidFill>
        <a:schemeClr val="bg1"/>
      </a:solidFill>
    </a:ln>
  </c:spPr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250"/>
      <c:depthPercent val="12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341628707921344E-2"/>
          <c:y val="8.7435360717496038E-2"/>
          <c:w val="0.93292773025219422"/>
          <c:h val="0.912564639282503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3"/>
          <c:dPt>
            <c:idx val="0"/>
            <c:bubble3D val="0"/>
            <c:spPr>
              <a:pattFill prst="pct6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1870-438A-A9AB-7839065AD9F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1870-438A-A9AB-7839065AD9F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870-438A-A9AB-7839065AD9FF}"/>
              </c:ext>
            </c:extLst>
          </c:dPt>
          <c:dPt>
            <c:idx val="4"/>
            <c:bubble3D val="0"/>
            <c:spPr>
              <a:solidFill>
                <a:srgbClr val="66FFFF"/>
              </a:solidFill>
            </c:spPr>
            <c:extLst>
              <c:ext xmlns:c16="http://schemas.microsoft.com/office/drawing/2014/chart" uri="{C3380CC4-5D6E-409C-BE32-E72D297353CC}">
                <c16:uniqueId val="{00000007-1870-438A-A9AB-7839065AD9FF}"/>
              </c:ext>
            </c:extLst>
          </c:dPt>
          <c:dPt>
            <c:idx val="5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9-1870-438A-A9AB-7839065AD9FF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Доход от акцизов</c:v>
                </c:pt>
                <c:pt idx="2">
                  <c:v>Налог (от применения ПС)</c:v>
                </c:pt>
                <c:pt idx="3">
                  <c:v>Налог (от применения УС)</c:v>
                </c:pt>
                <c:pt idx="4">
                  <c:v>ЕСХН </c:v>
                </c:pt>
                <c:pt idx="5">
                  <c:v>Налог на имущество</c:v>
                </c:pt>
                <c:pt idx="6">
                  <c:v>Госпошлина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293775.3</c:v>
                </c:pt>
                <c:pt idx="1">
                  <c:v>19535.7</c:v>
                </c:pt>
                <c:pt idx="2">
                  <c:v>2098</c:v>
                </c:pt>
                <c:pt idx="3">
                  <c:v>15292.8</c:v>
                </c:pt>
                <c:pt idx="4">
                  <c:v>12507</c:v>
                </c:pt>
                <c:pt idx="5">
                  <c:v>44763</c:v>
                </c:pt>
                <c:pt idx="6">
                  <c:v>3072.1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70-438A-A9AB-7839065AD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250"/>
      <c:depthPercent val="12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485330236075236E-2"/>
          <c:y val="0.10630838343819937"/>
          <c:w val="0.83562734248679771"/>
          <c:h val="0.89369161656180063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12875990167765E-3"/>
          <c:y val="2.1678113443158349E-2"/>
          <c:w val="0.97461287151307652"/>
          <c:h val="0.643237937398546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БЕЗВОЗМЕЗДНЫЕ</c:v>
                </c:pt>
              </c:strCache>
            </c:strRef>
          </c:tx>
          <c:spPr>
            <a:ln w="762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76200">
                <a:solidFill>
                  <a:schemeClr val="bg1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762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E70-457D-B0A1-C66A9A8D67BC}"/>
              </c:ext>
            </c:extLst>
          </c:dPt>
          <c:dLbls>
            <c:dLbl>
              <c:idx val="0"/>
              <c:layout>
                <c:manualLayout>
                  <c:x val="-8.871325287419933E-2"/>
                  <c:y val="0.12938049325888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70-457D-B0A1-C66A9A8D67BC}"/>
                </c:ext>
              </c:extLst>
            </c:dLbl>
            <c:dLbl>
              <c:idx val="1"/>
              <c:layout>
                <c:manualLayout>
                  <c:x val="-0.12477466861751774"/>
                  <c:y val="0.2138847128980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70-457D-B0A1-C66A9A8D67BC}"/>
                </c:ext>
              </c:extLst>
            </c:dLbl>
            <c:dLbl>
              <c:idx val="2"/>
              <c:layout>
                <c:manualLayout>
                  <c:x val="-8.3055484219185946E-2"/>
                  <c:y val="-0.34067037594847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0-457D-B0A1-C66A9A8D67BC}"/>
                </c:ext>
              </c:extLst>
            </c:dLbl>
            <c:dLbl>
              <c:idx val="3"/>
              <c:layout>
                <c:manualLayout>
                  <c:x val="-9.8961128276748911E-2"/>
                  <c:y val="-0.38930152890602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70-457D-B0A1-C66A9A8D67BC}"/>
                </c:ext>
              </c:extLst>
            </c:dLbl>
            <c:dLbl>
              <c:idx val="4"/>
              <c:layout>
                <c:manualLayout>
                  <c:x val="-5.3117734442574151E-2"/>
                  <c:y val="-0.36684135237433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70-457D-B0A1-C66A9A8D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2025-первонач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929716.4</c:v>
                </c:pt>
                <c:pt idx="1">
                  <c:v>915326.6</c:v>
                </c:pt>
                <c:pt idx="2">
                  <c:v>547857.4</c:v>
                </c:pt>
                <c:pt idx="3">
                  <c:v>556199.6</c:v>
                </c:pt>
                <c:pt idx="4">
                  <c:v>572118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70-457D-B0A1-C66A9A8D67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FF3300"/>
                </a:solidFill>
                <a:ln w="38100">
                  <a:solidFill>
                    <a:srgbClr val="FF3300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70-457D-B0A1-C66A9A8D67BC}"/>
              </c:ext>
            </c:extLst>
          </c:dPt>
          <c:dLbls>
            <c:dLbl>
              <c:idx val="0"/>
              <c:layout>
                <c:manualLayout>
                  <c:x val="-8.3431246135390116E-2"/>
                  <c:y val="-9.4334446406011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70-457D-B0A1-C66A9A8D67BC}"/>
                </c:ext>
              </c:extLst>
            </c:dLbl>
            <c:dLbl>
              <c:idx val="1"/>
              <c:layout>
                <c:manualLayout>
                  <c:x val="-7.1260320121557794E-2"/>
                  <c:y val="-8.5656987818360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70-457D-B0A1-C66A9A8D67BC}"/>
                </c:ext>
              </c:extLst>
            </c:dLbl>
            <c:dLbl>
              <c:idx val="2"/>
              <c:layout>
                <c:manualLayout>
                  <c:x val="-2.8021289430977096E-2"/>
                  <c:y val="-0.106978095330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70-457D-B0A1-C66A9A8D67BC}"/>
                </c:ext>
              </c:extLst>
            </c:dLbl>
            <c:dLbl>
              <c:idx val="3"/>
              <c:layout>
                <c:manualLayout>
                  <c:x val="-3.4614534002971632E-2"/>
                  <c:y val="-0.1098693952038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70-457D-B0A1-C66A9A8D67BC}"/>
                </c:ext>
              </c:extLst>
            </c:dLbl>
            <c:dLbl>
              <c:idx val="4"/>
              <c:layout>
                <c:manualLayout>
                  <c:x val="-1.4834800286987963E-2"/>
                  <c:y val="-4.626079798055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70-457D-B0A1-C66A9A8D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2025-первонач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70-457D-B0A1-C66A9A8D67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FF3300"/>
                </a:solidFill>
                <a:ln w="38100">
                  <a:solidFill>
                    <a:srgbClr val="FF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E70-457D-B0A1-C66A9A8D67BC}"/>
              </c:ext>
            </c:extLst>
          </c:dPt>
          <c:dLbls>
            <c:dLbl>
              <c:idx val="0"/>
              <c:layout>
                <c:manualLayout>
                  <c:x val="-0.11757952820057031"/>
                  <c:y val="2.2772053029938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70-457D-B0A1-C66A9A8D67BC}"/>
                </c:ext>
              </c:extLst>
            </c:dLbl>
            <c:dLbl>
              <c:idx val="1"/>
              <c:layout>
                <c:manualLayout>
                  <c:x val="-4.8418862550625656E-2"/>
                  <c:y val="-4.7618181576000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70-457D-B0A1-C66A9A8D67BC}"/>
                </c:ext>
              </c:extLst>
            </c:dLbl>
            <c:dLbl>
              <c:idx val="2"/>
              <c:layout>
                <c:manualLayout>
                  <c:x val="-0.10752677311948504"/>
                  <c:y val="-1.7932749547366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70-457D-B0A1-C66A9A8D67BC}"/>
                </c:ext>
              </c:extLst>
            </c:dLbl>
            <c:dLbl>
              <c:idx val="3"/>
              <c:layout>
                <c:manualLayout>
                  <c:x val="-0.10752677311948504"/>
                  <c:y val="5.1447522163704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E70-457D-B0A1-C66A9A8D67BC}"/>
                </c:ext>
              </c:extLst>
            </c:dLbl>
            <c:dLbl>
              <c:idx val="4"/>
              <c:layout>
                <c:manualLayout>
                  <c:x val="1.1452150658904157E-3"/>
                  <c:y val="-9.2409964579084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70-457D-B0A1-C66A9A8D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2025-первонач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9E70-457D-B0A1-C66A9A8D67B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FF3300"/>
                </a:solidFill>
                <a:ln w="381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E70-457D-B0A1-C66A9A8D67BC}"/>
              </c:ext>
            </c:extLst>
          </c:dPt>
          <c:dLbls>
            <c:dLbl>
              <c:idx val="0"/>
              <c:layout>
                <c:manualLayout>
                  <c:x val="-8.7421122681093796E-2"/>
                  <c:y val="-5.354070843882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70-457D-B0A1-C66A9A8D67BC}"/>
                </c:ext>
              </c:extLst>
            </c:dLbl>
            <c:dLbl>
              <c:idx val="1"/>
              <c:layout>
                <c:manualLayout>
                  <c:x val="-8.0358776073141139E-2"/>
                  <c:y val="-9.5935406264696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70-457D-B0A1-C66A9A8D67BC}"/>
                </c:ext>
              </c:extLst>
            </c:dLbl>
            <c:dLbl>
              <c:idx val="2"/>
              <c:layout>
                <c:manualLayout>
                  <c:x val="-8.6085011718274693E-2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70-457D-B0A1-C66A9A8D67BC}"/>
                </c:ext>
              </c:extLst>
            </c:dLbl>
            <c:dLbl>
              <c:idx val="3"/>
              <c:layout>
                <c:manualLayout>
                  <c:x val="-4.1992688643060827E-2"/>
                  <c:y val="5.354067801990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70-457D-B0A1-C66A9A8D67BC}"/>
                </c:ext>
              </c:extLst>
            </c:dLbl>
            <c:dLbl>
              <c:idx val="4"/>
              <c:layout>
                <c:manualLayout>
                  <c:x val="-1.4697441025071289E-2"/>
                  <c:y val="7.243738790927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70-457D-B0A1-C66A9A8D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2025-первонач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E70-457D-B0A1-C66A9A8D67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МБТ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38100">
                <a:solidFill>
                  <a:srgbClr val="92D050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92D050"/>
                </a:solidFill>
                <a:ln w="38100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rgbClr val="92D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9E70-457D-B0A1-C66A9A8D67BC}"/>
              </c:ext>
            </c:extLst>
          </c:dPt>
          <c:dLbls>
            <c:dLbl>
              <c:idx val="0"/>
              <c:layout>
                <c:manualLayout>
                  <c:x val="-7.988478272335621E-2"/>
                  <c:y val="3.687023362230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70-457D-B0A1-C66A9A8D67BC}"/>
                </c:ext>
              </c:extLst>
            </c:dLbl>
            <c:dLbl>
              <c:idx val="1"/>
              <c:layout>
                <c:manualLayout>
                  <c:x val="-4.6152712003962176E-2"/>
                  <c:y val="3.1804298611629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70-457D-B0A1-C66A9A8D67BC}"/>
                </c:ext>
              </c:extLst>
            </c:dLbl>
            <c:dLbl>
              <c:idx val="2"/>
              <c:layout>
                <c:manualLayout>
                  <c:x val="-0.10549191315191354"/>
                  <c:y val="1.2968330316239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70-457D-B0A1-C66A9A8D67BC}"/>
                </c:ext>
              </c:extLst>
            </c:dLbl>
            <c:dLbl>
              <c:idx val="3"/>
              <c:layout>
                <c:manualLayout>
                  <c:x val="1.3236464186358642E-2"/>
                  <c:y val="3.747726767234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70-457D-B0A1-C66A9A8D67BC}"/>
                </c:ext>
              </c:extLst>
            </c:dLbl>
            <c:dLbl>
              <c:idx val="4"/>
              <c:layout>
                <c:manualLayout>
                  <c:x val="7.9351255883302694E-3"/>
                  <c:y val="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70-457D-B0A1-C66A9A8D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6699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2025-первонач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9E70-457D-B0A1-C66A9A8D6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258320"/>
        <c:axId val="613247736"/>
      </c:lineChart>
      <c:catAx>
        <c:axId val="61325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247736"/>
        <c:crosses val="autoZero"/>
        <c:auto val="1"/>
        <c:lblAlgn val="ctr"/>
        <c:lblOffset val="10"/>
        <c:noMultiLvlLbl val="0"/>
      </c:catAx>
      <c:valAx>
        <c:axId val="613247736"/>
        <c:scaling>
          <c:orientation val="minMax"/>
          <c:max val="940000"/>
          <c:min val="540000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613258320"/>
        <c:crossesAt val="1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2862315176045"/>
          <c:y val="0.11428505077803533"/>
          <c:w val="0.61496286387122745"/>
          <c:h val="0.784121722142474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D2-4565-8098-160866ED6029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5D2-4565-8098-160866ED6029}"/>
              </c:ext>
            </c:extLst>
          </c:dPt>
          <c:dPt>
            <c:idx val="2"/>
            <c:bubble3D val="0"/>
            <c:spPr>
              <a:solidFill>
                <a:srgbClr val="FF7C53"/>
              </a:solidFill>
              <a:ln>
                <a:solidFill>
                  <a:srgbClr val="FF7C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D2-4565-8098-160866ED6029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5D2-4565-8098-160866ED6029}"/>
              </c:ext>
            </c:extLst>
          </c:dPt>
          <c:dPt>
            <c:idx val="4"/>
            <c:bubble3D val="0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D2-4565-8098-160866ED6029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5D2-4565-8098-160866ED6029}"/>
              </c:ext>
            </c:extLst>
          </c:dPt>
          <c:dPt>
            <c:idx val="6"/>
            <c:bubble3D val="0"/>
            <c:spPr>
              <a:solidFill>
                <a:srgbClr val="FF595E"/>
              </a:solidFill>
              <a:ln>
                <a:solidFill>
                  <a:srgbClr val="FF595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D2-4565-8098-160866ED6029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5D2-4565-8098-160866ED6029}"/>
              </c:ext>
            </c:extLst>
          </c:dPt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5D2-4565-8098-160866ED60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5D2-4565-8098-160866ED6029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5D2-4565-8098-160866ED6029}"/>
              </c:ext>
            </c:extLst>
          </c:dPt>
          <c:dPt>
            <c:idx val="2"/>
            <c:bubble3D val="0"/>
            <c:spPr>
              <a:solidFill>
                <a:srgbClr val="FF7C53"/>
              </a:solidFill>
              <a:ln>
                <a:solidFill>
                  <a:srgbClr val="FF7C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5D2-4565-8098-160866ED6029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5D2-4565-8098-160866ED6029}"/>
              </c:ext>
            </c:extLst>
          </c:dPt>
          <c:dPt>
            <c:idx val="4"/>
            <c:bubble3D val="0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B5D2-4565-8098-160866ED6029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B5D2-4565-8098-160866ED6029}"/>
              </c:ext>
            </c:extLst>
          </c:dPt>
          <c:dPt>
            <c:idx val="6"/>
            <c:bubble3D val="0"/>
            <c:spPr>
              <a:solidFill>
                <a:srgbClr val="FF595E"/>
              </a:solidFill>
              <a:ln>
                <a:solidFill>
                  <a:srgbClr val="FF595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B5D2-4565-8098-160866ED6029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B5D2-4565-8098-160866ED6029}"/>
              </c:ext>
            </c:extLst>
          </c:dPt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B5D2-4565-8098-160866ED60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5D2-4565-8098-160866ED6029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B5D2-4565-8098-160866ED6029}"/>
              </c:ext>
            </c:extLst>
          </c:dPt>
          <c:dPt>
            <c:idx val="2"/>
            <c:bubble3D val="0"/>
            <c:spPr>
              <a:solidFill>
                <a:srgbClr val="FF7C53"/>
              </a:solidFill>
              <a:ln>
                <a:solidFill>
                  <a:srgbClr val="FF7C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B5D2-4565-8098-160866ED6029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B5D2-4565-8098-160866ED6029}"/>
              </c:ext>
            </c:extLst>
          </c:dPt>
          <c:dPt>
            <c:idx val="4"/>
            <c:bubble3D val="0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B5D2-4565-8098-160866ED6029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B5D2-4565-8098-160866ED6029}"/>
              </c:ext>
            </c:extLst>
          </c:dPt>
          <c:dPt>
            <c:idx val="6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B5D2-4565-8098-160866ED6029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B5D2-4565-8098-160866ED6029}"/>
              </c:ext>
            </c:extLst>
          </c:dPt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Лист1!$D$2:$D$9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B5D2-4565-8098-160866ED602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B5D2-4565-8098-160866ED6029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B5D2-4565-8098-160866ED6029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B5D2-4565-8098-160866ED6029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B5D2-4565-8098-160866ED6029}"/>
              </c:ext>
            </c:extLst>
          </c:dPt>
          <c:dPt>
            <c:idx val="4"/>
            <c:bubble3D val="0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B5D2-4565-8098-160866ED6029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B5D2-4565-8098-160866ED6029}"/>
              </c:ext>
            </c:extLst>
          </c:dPt>
          <c:dPt>
            <c:idx val="6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B5D2-4565-8098-160866ED6029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B5D2-4565-8098-160866ED6029}"/>
              </c:ext>
            </c:extLst>
          </c:dPt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Лист1!$E$2:$E$9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B5D2-4565-8098-160866ED602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B5D2-4565-8098-160866ED6029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B5D2-4565-8098-160866ED6029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B5D2-4565-8098-160866ED6029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B5D2-4565-8098-160866ED6029}"/>
              </c:ext>
            </c:extLst>
          </c:dPt>
          <c:dPt>
            <c:idx val="4"/>
            <c:bubble3D val="0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B5D2-4565-8098-160866ED6029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B5D2-4565-8098-160866ED6029}"/>
              </c:ext>
            </c:extLst>
          </c:dPt>
          <c:dPt>
            <c:idx val="6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B5D2-4565-8098-160866ED6029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B5D2-4565-8098-160866ED6029}"/>
              </c:ext>
            </c:extLst>
          </c:dPt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Лист1!$F$2:$F$9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B5D2-4565-8098-160866ED6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10"/>
      </c:doughnut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355BA-A6EA-4A98-8B41-392ECA048D88}" type="doc">
      <dgm:prSet loTypeId="urn:microsoft.com/office/officeart/2005/8/layout/gear1" loCatId="cycle" qsTypeId="urn:microsoft.com/office/officeart/2005/8/quickstyle/3d5" qsCatId="3D" csTypeId="urn:microsoft.com/office/officeart/2005/8/colors/colorful2" csCatId="colorful" phldr="1"/>
      <dgm:spPr/>
    </dgm:pt>
    <dgm:pt modelId="{FA26B107-16FC-4A74-9C5C-116AAFF8E0B8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Министерства НО</a:t>
          </a:r>
        </a:p>
      </dgm:t>
    </dgm:pt>
    <dgm:pt modelId="{318121C7-4D3F-4968-8B00-C85A67D1BD25}" type="parTrans" cxnId="{D4B06DF7-8842-4276-804D-B8B242B0ABB9}">
      <dgm:prSet/>
      <dgm:spPr/>
      <dgm:t>
        <a:bodyPr/>
        <a:lstStyle/>
        <a:p>
          <a:endParaRPr lang="ru-RU"/>
        </a:p>
      </dgm:t>
    </dgm:pt>
    <dgm:pt modelId="{35EFAD3E-9862-460E-889F-621196B76DFE}" type="sibTrans" cxnId="{D4B06DF7-8842-4276-804D-B8B242B0ABB9}">
      <dgm:prSet/>
      <dgm:spPr>
        <a:solidFill>
          <a:srgbClr val="FF9966"/>
        </a:solidFill>
      </dgm:spPr>
      <dgm:t>
        <a:bodyPr/>
        <a:lstStyle/>
        <a:p>
          <a:endParaRPr lang="ru-RU"/>
        </a:p>
      </dgm:t>
    </dgm:pt>
    <dgm:pt modelId="{E5F5DEBB-55C6-488F-A7CE-2D3F00EE1E74}">
      <dgm:prSet phldrT="[Текст]" custT="1"/>
      <dgm:spPr>
        <a:solidFill>
          <a:srgbClr val="3399FF"/>
        </a:solidFill>
      </dgm:spPr>
      <dgm:t>
        <a:bodyPr/>
        <a:lstStyle/>
        <a:p>
          <a:r>
            <a:rPr lang="ru-RU" sz="1300" dirty="0">
              <a:solidFill>
                <a:schemeClr val="tx1"/>
              </a:solidFill>
            </a:rPr>
            <a:t>Структурные подразделения администрации</a:t>
          </a:r>
        </a:p>
      </dgm:t>
    </dgm:pt>
    <dgm:pt modelId="{175F8834-ED9E-4F92-AB6D-965AECD63E96}" type="parTrans" cxnId="{E83ABD9A-5D20-4DB1-9A5C-20DC73542985}">
      <dgm:prSet/>
      <dgm:spPr/>
      <dgm:t>
        <a:bodyPr/>
        <a:lstStyle/>
        <a:p>
          <a:endParaRPr lang="ru-RU"/>
        </a:p>
      </dgm:t>
    </dgm:pt>
    <dgm:pt modelId="{B9E34FB6-085D-4D51-A89A-55F49711618C}" type="sibTrans" cxnId="{E83ABD9A-5D20-4DB1-9A5C-20DC73542985}">
      <dgm:prSet/>
      <dgm:spPr>
        <a:solidFill>
          <a:srgbClr val="3399FF"/>
        </a:solidFill>
      </dgm:spPr>
      <dgm:t>
        <a:bodyPr/>
        <a:lstStyle/>
        <a:p>
          <a:endParaRPr lang="ru-RU"/>
        </a:p>
      </dgm:t>
    </dgm:pt>
    <dgm:pt modelId="{0176EB6E-27E0-47E9-8D9E-B56E8715081B}">
      <dgm:prSet phldrT="[Текст]" custT="1"/>
      <dgm:spPr>
        <a:solidFill>
          <a:srgbClr val="CCFF66"/>
        </a:solidFill>
      </dgm:spPr>
      <dgm:t>
        <a:bodyPr/>
        <a:lstStyle/>
        <a:p>
          <a:r>
            <a:rPr lang="ru-RU" sz="1300" dirty="0">
              <a:solidFill>
                <a:schemeClr val="tx1"/>
              </a:solidFill>
            </a:rPr>
            <a:t>Подведомственные учреждения</a:t>
          </a:r>
        </a:p>
      </dgm:t>
    </dgm:pt>
    <dgm:pt modelId="{BF22582A-37C1-4D02-A899-0CA9D08573A8}" type="parTrans" cxnId="{D17D6A1C-834F-4C79-98D9-B6A5138B6CF1}">
      <dgm:prSet/>
      <dgm:spPr/>
      <dgm:t>
        <a:bodyPr/>
        <a:lstStyle/>
        <a:p>
          <a:endParaRPr lang="ru-RU"/>
        </a:p>
      </dgm:t>
    </dgm:pt>
    <dgm:pt modelId="{9705ED56-AA9A-4D70-873C-B4808291DB11}" type="sibTrans" cxnId="{D17D6A1C-834F-4C79-98D9-B6A5138B6CF1}">
      <dgm:prSet/>
      <dgm:spPr>
        <a:solidFill>
          <a:srgbClr val="CCFF66"/>
        </a:solidFill>
      </dgm:spPr>
      <dgm:t>
        <a:bodyPr/>
        <a:lstStyle/>
        <a:p>
          <a:endParaRPr lang="ru-RU"/>
        </a:p>
      </dgm:t>
    </dgm:pt>
    <dgm:pt modelId="{FD101E67-68E2-43DE-BE9D-24F0255BAB5A}" type="pres">
      <dgm:prSet presAssocID="{F42355BA-A6EA-4A98-8B41-392ECA048D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D9EE28D-1642-4E94-BFF6-6CCBFFEDFCC7}" type="pres">
      <dgm:prSet presAssocID="{FA26B107-16FC-4A74-9C5C-116AAFF8E0B8}" presName="gear1" presStyleLbl="node1" presStyleIdx="0" presStyleCnt="3" custLinFactNeighborX="12583" custLinFactNeighborY="-36899">
        <dgm:presLayoutVars>
          <dgm:chMax val="1"/>
          <dgm:bulletEnabled val="1"/>
        </dgm:presLayoutVars>
      </dgm:prSet>
      <dgm:spPr/>
    </dgm:pt>
    <dgm:pt modelId="{7EB26B3A-6ECC-49BC-8A26-1B4E7322213B}" type="pres">
      <dgm:prSet presAssocID="{FA26B107-16FC-4A74-9C5C-116AAFF8E0B8}" presName="gear1srcNode" presStyleLbl="node1" presStyleIdx="0" presStyleCnt="3"/>
      <dgm:spPr/>
    </dgm:pt>
    <dgm:pt modelId="{59FEDA5A-CBA7-4D2D-A7E2-295BFB4CD348}" type="pres">
      <dgm:prSet presAssocID="{FA26B107-16FC-4A74-9C5C-116AAFF8E0B8}" presName="gear1dstNode" presStyleLbl="node1" presStyleIdx="0" presStyleCnt="3"/>
      <dgm:spPr/>
    </dgm:pt>
    <dgm:pt modelId="{72E80FAE-0B13-45A7-90DF-7A776DB2FE20}" type="pres">
      <dgm:prSet presAssocID="{E5F5DEBB-55C6-488F-A7CE-2D3F00EE1E74}" presName="gear2" presStyleLbl="node1" presStyleIdx="1" presStyleCnt="3" custLinFactNeighborX="-88784" custLinFactNeighborY="36832">
        <dgm:presLayoutVars>
          <dgm:chMax val="1"/>
          <dgm:bulletEnabled val="1"/>
        </dgm:presLayoutVars>
      </dgm:prSet>
      <dgm:spPr/>
    </dgm:pt>
    <dgm:pt modelId="{B4BAF544-7919-44CC-85CA-1EE256EFF852}" type="pres">
      <dgm:prSet presAssocID="{E5F5DEBB-55C6-488F-A7CE-2D3F00EE1E74}" presName="gear2srcNode" presStyleLbl="node1" presStyleIdx="1" presStyleCnt="3"/>
      <dgm:spPr/>
    </dgm:pt>
    <dgm:pt modelId="{CD4630BF-BCE1-4EEF-A275-5176C1337581}" type="pres">
      <dgm:prSet presAssocID="{E5F5DEBB-55C6-488F-A7CE-2D3F00EE1E74}" presName="gear2dstNode" presStyleLbl="node1" presStyleIdx="1" presStyleCnt="3"/>
      <dgm:spPr/>
    </dgm:pt>
    <dgm:pt modelId="{1ED6E249-5F44-4283-8D6F-3A8465A4CE28}" type="pres">
      <dgm:prSet presAssocID="{0176EB6E-27E0-47E9-8D9E-B56E8715081B}" presName="gear3" presStyleLbl="node1" presStyleIdx="2" presStyleCnt="3" custLinFactNeighborX="-49643" custLinFactNeighborY="48219"/>
      <dgm:spPr/>
    </dgm:pt>
    <dgm:pt modelId="{85FFB80A-37C5-4812-8DAB-43304F737D31}" type="pres">
      <dgm:prSet presAssocID="{0176EB6E-27E0-47E9-8D9E-B56E8715081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AD3201D-9300-4E9F-B0E7-2312D9BE5E18}" type="pres">
      <dgm:prSet presAssocID="{0176EB6E-27E0-47E9-8D9E-B56E8715081B}" presName="gear3srcNode" presStyleLbl="node1" presStyleIdx="2" presStyleCnt="3"/>
      <dgm:spPr/>
    </dgm:pt>
    <dgm:pt modelId="{8B5F0352-E4D8-4313-892B-7690E5208C47}" type="pres">
      <dgm:prSet presAssocID="{0176EB6E-27E0-47E9-8D9E-B56E8715081B}" presName="gear3dstNode" presStyleLbl="node1" presStyleIdx="2" presStyleCnt="3"/>
      <dgm:spPr/>
    </dgm:pt>
    <dgm:pt modelId="{A50E133E-5938-4087-8184-608D59CD9A45}" type="pres">
      <dgm:prSet presAssocID="{35EFAD3E-9862-460E-889F-621196B76DFE}" presName="connector1" presStyleLbl="sibTrans2D1" presStyleIdx="0" presStyleCnt="3" custLinFactNeighborX="24481" custLinFactNeighborY="-47175"/>
      <dgm:spPr/>
    </dgm:pt>
    <dgm:pt modelId="{43EE7315-8E88-4296-BAC7-D801E6D47A21}" type="pres">
      <dgm:prSet presAssocID="{B9E34FB6-085D-4D51-A89A-55F49711618C}" presName="connector2" presStyleLbl="sibTrans2D1" presStyleIdx="1" presStyleCnt="3" custLinFactNeighborX="-83189" custLinFactNeighborY="19557"/>
      <dgm:spPr/>
    </dgm:pt>
    <dgm:pt modelId="{7B3A42DE-5A49-4CC9-BCD5-1E4708E8CBB5}" type="pres">
      <dgm:prSet presAssocID="{9705ED56-AA9A-4D70-873C-B4808291DB11}" presName="connector3" presStyleLbl="sibTrans2D1" presStyleIdx="2" presStyleCnt="3" custLinFactNeighborX="-34237" custLinFactNeighborY="24439"/>
      <dgm:spPr/>
    </dgm:pt>
  </dgm:ptLst>
  <dgm:cxnLst>
    <dgm:cxn modelId="{B2EC9D02-7929-497D-BB89-B419CCE9E1E1}" type="presOf" srcId="{FA26B107-16FC-4A74-9C5C-116AAFF8E0B8}" destId="{0D9EE28D-1642-4E94-BFF6-6CCBFFEDFCC7}" srcOrd="0" destOrd="0" presId="urn:microsoft.com/office/officeart/2005/8/layout/gear1"/>
    <dgm:cxn modelId="{D17D6A1C-834F-4C79-98D9-B6A5138B6CF1}" srcId="{F42355BA-A6EA-4A98-8B41-392ECA048D88}" destId="{0176EB6E-27E0-47E9-8D9E-B56E8715081B}" srcOrd="2" destOrd="0" parTransId="{BF22582A-37C1-4D02-A899-0CA9D08573A8}" sibTransId="{9705ED56-AA9A-4D70-873C-B4808291DB11}"/>
    <dgm:cxn modelId="{350BE33A-439B-49EB-B28A-2CA8E98A1364}" type="presOf" srcId="{B9E34FB6-085D-4D51-A89A-55F49711618C}" destId="{43EE7315-8E88-4296-BAC7-D801E6D47A21}" srcOrd="0" destOrd="0" presId="urn:microsoft.com/office/officeart/2005/8/layout/gear1"/>
    <dgm:cxn modelId="{D8082B43-9B5B-468F-80AB-31AFE68C4FD0}" type="presOf" srcId="{0176EB6E-27E0-47E9-8D9E-B56E8715081B}" destId="{85FFB80A-37C5-4812-8DAB-43304F737D31}" srcOrd="1" destOrd="0" presId="urn:microsoft.com/office/officeart/2005/8/layout/gear1"/>
    <dgm:cxn modelId="{9EB09172-7C6D-4E96-A812-14CDDAB50D38}" type="presOf" srcId="{0176EB6E-27E0-47E9-8D9E-B56E8715081B}" destId="{8B5F0352-E4D8-4313-892B-7690E5208C47}" srcOrd="3" destOrd="0" presId="urn:microsoft.com/office/officeart/2005/8/layout/gear1"/>
    <dgm:cxn modelId="{F2563153-983C-4CB9-AE60-237D42F15DD3}" type="presOf" srcId="{E5F5DEBB-55C6-488F-A7CE-2D3F00EE1E74}" destId="{72E80FAE-0B13-45A7-90DF-7A776DB2FE20}" srcOrd="0" destOrd="0" presId="urn:microsoft.com/office/officeart/2005/8/layout/gear1"/>
    <dgm:cxn modelId="{66FB578A-5B3B-42EF-98D9-D4EA0B812274}" type="presOf" srcId="{0176EB6E-27E0-47E9-8D9E-B56E8715081B}" destId="{1ED6E249-5F44-4283-8D6F-3A8465A4CE28}" srcOrd="0" destOrd="0" presId="urn:microsoft.com/office/officeart/2005/8/layout/gear1"/>
    <dgm:cxn modelId="{A3C21B93-E83E-4824-BC36-0FECC2B33C2A}" type="presOf" srcId="{E5F5DEBB-55C6-488F-A7CE-2D3F00EE1E74}" destId="{CD4630BF-BCE1-4EEF-A275-5176C1337581}" srcOrd="2" destOrd="0" presId="urn:microsoft.com/office/officeart/2005/8/layout/gear1"/>
    <dgm:cxn modelId="{8261D699-3D28-483A-87B7-D550B979848C}" type="presOf" srcId="{0176EB6E-27E0-47E9-8D9E-B56E8715081B}" destId="{FAD3201D-9300-4E9F-B0E7-2312D9BE5E18}" srcOrd="2" destOrd="0" presId="urn:microsoft.com/office/officeart/2005/8/layout/gear1"/>
    <dgm:cxn modelId="{E83ABD9A-5D20-4DB1-9A5C-20DC73542985}" srcId="{F42355BA-A6EA-4A98-8B41-392ECA048D88}" destId="{E5F5DEBB-55C6-488F-A7CE-2D3F00EE1E74}" srcOrd="1" destOrd="0" parTransId="{175F8834-ED9E-4F92-AB6D-965AECD63E96}" sibTransId="{B9E34FB6-085D-4D51-A89A-55F49711618C}"/>
    <dgm:cxn modelId="{D1B9129C-F443-4D4C-9E2F-38C1EBBDFEE9}" type="presOf" srcId="{FA26B107-16FC-4A74-9C5C-116AAFF8E0B8}" destId="{7EB26B3A-6ECC-49BC-8A26-1B4E7322213B}" srcOrd="1" destOrd="0" presId="urn:microsoft.com/office/officeart/2005/8/layout/gear1"/>
    <dgm:cxn modelId="{92384DAE-61FC-4659-BB18-DBCC4D859F47}" type="presOf" srcId="{9705ED56-AA9A-4D70-873C-B4808291DB11}" destId="{7B3A42DE-5A49-4CC9-BCD5-1E4708E8CBB5}" srcOrd="0" destOrd="0" presId="urn:microsoft.com/office/officeart/2005/8/layout/gear1"/>
    <dgm:cxn modelId="{901FF9C9-AC53-4374-BA01-7BA86A931D38}" type="presOf" srcId="{FA26B107-16FC-4A74-9C5C-116AAFF8E0B8}" destId="{59FEDA5A-CBA7-4D2D-A7E2-295BFB4CD348}" srcOrd="2" destOrd="0" presId="urn:microsoft.com/office/officeart/2005/8/layout/gear1"/>
    <dgm:cxn modelId="{3F609ADD-4810-4944-9663-40143034BADD}" type="presOf" srcId="{F42355BA-A6EA-4A98-8B41-392ECA048D88}" destId="{FD101E67-68E2-43DE-BE9D-24F0255BAB5A}" srcOrd="0" destOrd="0" presId="urn:microsoft.com/office/officeart/2005/8/layout/gear1"/>
    <dgm:cxn modelId="{28802EEA-F158-46EB-A71E-315F36D5A25A}" type="presOf" srcId="{E5F5DEBB-55C6-488F-A7CE-2D3F00EE1E74}" destId="{B4BAF544-7919-44CC-85CA-1EE256EFF852}" srcOrd="1" destOrd="0" presId="urn:microsoft.com/office/officeart/2005/8/layout/gear1"/>
    <dgm:cxn modelId="{DCD09DF3-3FF9-4D1B-8640-DDCB1ACD9E60}" type="presOf" srcId="{35EFAD3E-9862-460E-889F-621196B76DFE}" destId="{A50E133E-5938-4087-8184-608D59CD9A45}" srcOrd="0" destOrd="0" presId="urn:microsoft.com/office/officeart/2005/8/layout/gear1"/>
    <dgm:cxn modelId="{D4B06DF7-8842-4276-804D-B8B242B0ABB9}" srcId="{F42355BA-A6EA-4A98-8B41-392ECA048D88}" destId="{FA26B107-16FC-4A74-9C5C-116AAFF8E0B8}" srcOrd="0" destOrd="0" parTransId="{318121C7-4D3F-4968-8B00-C85A67D1BD25}" sibTransId="{35EFAD3E-9862-460E-889F-621196B76DFE}"/>
    <dgm:cxn modelId="{7A4B4805-1A60-4A86-A0A2-64C8D8AA2631}" type="presParOf" srcId="{FD101E67-68E2-43DE-BE9D-24F0255BAB5A}" destId="{0D9EE28D-1642-4E94-BFF6-6CCBFFEDFCC7}" srcOrd="0" destOrd="0" presId="urn:microsoft.com/office/officeart/2005/8/layout/gear1"/>
    <dgm:cxn modelId="{4114B4ED-9B1A-4F60-9045-47124BD9DDDA}" type="presParOf" srcId="{FD101E67-68E2-43DE-BE9D-24F0255BAB5A}" destId="{7EB26B3A-6ECC-49BC-8A26-1B4E7322213B}" srcOrd="1" destOrd="0" presId="urn:microsoft.com/office/officeart/2005/8/layout/gear1"/>
    <dgm:cxn modelId="{F182E160-31A4-4792-BECB-BCB09FFB8B9A}" type="presParOf" srcId="{FD101E67-68E2-43DE-BE9D-24F0255BAB5A}" destId="{59FEDA5A-CBA7-4D2D-A7E2-295BFB4CD348}" srcOrd="2" destOrd="0" presId="urn:microsoft.com/office/officeart/2005/8/layout/gear1"/>
    <dgm:cxn modelId="{216FE825-3308-4F99-9826-083D57E7696E}" type="presParOf" srcId="{FD101E67-68E2-43DE-BE9D-24F0255BAB5A}" destId="{72E80FAE-0B13-45A7-90DF-7A776DB2FE20}" srcOrd="3" destOrd="0" presId="urn:microsoft.com/office/officeart/2005/8/layout/gear1"/>
    <dgm:cxn modelId="{7C4A19EE-ED84-424A-B8F5-DF966D0BD63A}" type="presParOf" srcId="{FD101E67-68E2-43DE-BE9D-24F0255BAB5A}" destId="{B4BAF544-7919-44CC-85CA-1EE256EFF852}" srcOrd="4" destOrd="0" presId="urn:microsoft.com/office/officeart/2005/8/layout/gear1"/>
    <dgm:cxn modelId="{322439AF-FE48-441B-B519-7BB9BA80D6D9}" type="presParOf" srcId="{FD101E67-68E2-43DE-BE9D-24F0255BAB5A}" destId="{CD4630BF-BCE1-4EEF-A275-5176C1337581}" srcOrd="5" destOrd="0" presId="urn:microsoft.com/office/officeart/2005/8/layout/gear1"/>
    <dgm:cxn modelId="{8BBE1E32-9DAE-4C74-B2C3-6D534C73D06D}" type="presParOf" srcId="{FD101E67-68E2-43DE-BE9D-24F0255BAB5A}" destId="{1ED6E249-5F44-4283-8D6F-3A8465A4CE28}" srcOrd="6" destOrd="0" presId="urn:microsoft.com/office/officeart/2005/8/layout/gear1"/>
    <dgm:cxn modelId="{790EF27D-142C-4807-913D-B97EE7D49830}" type="presParOf" srcId="{FD101E67-68E2-43DE-BE9D-24F0255BAB5A}" destId="{85FFB80A-37C5-4812-8DAB-43304F737D31}" srcOrd="7" destOrd="0" presId="urn:microsoft.com/office/officeart/2005/8/layout/gear1"/>
    <dgm:cxn modelId="{4EC080F9-CF6D-45DF-BF1D-4718A11330A0}" type="presParOf" srcId="{FD101E67-68E2-43DE-BE9D-24F0255BAB5A}" destId="{FAD3201D-9300-4E9F-B0E7-2312D9BE5E18}" srcOrd="8" destOrd="0" presId="urn:microsoft.com/office/officeart/2005/8/layout/gear1"/>
    <dgm:cxn modelId="{F2673849-866D-4734-BADA-5DA1B25476B2}" type="presParOf" srcId="{FD101E67-68E2-43DE-BE9D-24F0255BAB5A}" destId="{8B5F0352-E4D8-4313-892B-7690E5208C47}" srcOrd="9" destOrd="0" presId="urn:microsoft.com/office/officeart/2005/8/layout/gear1"/>
    <dgm:cxn modelId="{CE39792E-A902-4E34-AECE-C6287F5D8D1E}" type="presParOf" srcId="{FD101E67-68E2-43DE-BE9D-24F0255BAB5A}" destId="{A50E133E-5938-4087-8184-608D59CD9A45}" srcOrd="10" destOrd="0" presId="urn:microsoft.com/office/officeart/2005/8/layout/gear1"/>
    <dgm:cxn modelId="{E0A106BF-0CC5-459B-915F-457F73FDE78F}" type="presParOf" srcId="{FD101E67-68E2-43DE-BE9D-24F0255BAB5A}" destId="{43EE7315-8E88-4296-BAC7-D801E6D47A21}" srcOrd="11" destOrd="0" presId="urn:microsoft.com/office/officeart/2005/8/layout/gear1"/>
    <dgm:cxn modelId="{17D8933B-8FA0-46A1-9837-4A8E824021CA}" type="presParOf" srcId="{FD101E67-68E2-43DE-BE9D-24F0255BAB5A}" destId="{7B3A42DE-5A49-4CC9-BCD5-1E4708E8CBB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EE28D-1642-4E94-BFF6-6CCBFFEDFCC7}">
      <dsp:nvSpPr>
        <dsp:cNvPr id="0" name=""/>
        <dsp:cNvSpPr/>
      </dsp:nvSpPr>
      <dsp:spPr>
        <a:xfrm>
          <a:off x="2885820" y="755866"/>
          <a:ext cx="1682724" cy="1682724"/>
        </a:xfrm>
        <a:prstGeom prst="gear9">
          <a:avLst/>
        </a:prstGeom>
        <a:solidFill>
          <a:srgbClr val="FF996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Министерства НО</a:t>
          </a:r>
        </a:p>
      </dsp:txBody>
      <dsp:txXfrm>
        <a:off x="3224122" y="1150036"/>
        <a:ext cx="1006120" cy="864955"/>
      </dsp:txXfrm>
    </dsp:sp>
    <dsp:sp modelId="{72E80FAE-0B13-45A7-90DF-7A776DB2FE20}">
      <dsp:nvSpPr>
        <dsp:cNvPr id="0" name=""/>
        <dsp:cNvSpPr/>
      </dsp:nvSpPr>
      <dsp:spPr>
        <a:xfrm>
          <a:off x="608505" y="1429789"/>
          <a:ext cx="1223799" cy="1223799"/>
        </a:xfrm>
        <a:prstGeom prst="gear6">
          <a:avLst/>
        </a:prstGeom>
        <a:solidFill>
          <a:srgbClr val="3399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Структурные подразделения администрации</a:t>
          </a:r>
        </a:p>
      </dsp:txBody>
      <dsp:txXfrm>
        <a:off x="916600" y="1739746"/>
        <a:ext cx="607609" cy="603885"/>
      </dsp:txXfrm>
    </dsp:sp>
    <dsp:sp modelId="{1ED6E249-5F44-4283-8D6F-3A8465A4CE28}">
      <dsp:nvSpPr>
        <dsp:cNvPr id="0" name=""/>
        <dsp:cNvSpPr/>
      </dsp:nvSpPr>
      <dsp:spPr>
        <a:xfrm rot="20700000">
          <a:off x="1651459" y="842867"/>
          <a:ext cx="1199073" cy="1199073"/>
        </a:xfrm>
        <a:prstGeom prst="gear6">
          <a:avLst/>
        </a:prstGeom>
        <a:solidFill>
          <a:srgbClr val="CCFF6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Подведомственные учреждения</a:t>
          </a:r>
        </a:p>
      </dsp:txBody>
      <dsp:txXfrm rot="-20700000">
        <a:off x="1914451" y="1105859"/>
        <a:ext cx="673089" cy="673089"/>
      </dsp:txXfrm>
    </dsp:sp>
    <dsp:sp modelId="{A50E133E-5938-4087-8184-608D59CD9A45}">
      <dsp:nvSpPr>
        <dsp:cNvPr id="0" name=""/>
        <dsp:cNvSpPr/>
      </dsp:nvSpPr>
      <dsp:spPr>
        <a:xfrm>
          <a:off x="3059943" y="113534"/>
          <a:ext cx="2153887" cy="2153887"/>
        </a:xfrm>
        <a:prstGeom prst="circularArrow">
          <a:avLst>
            <a:gd name="adj1" fmla="val 4687"/>
            <a:gd name="adj2" fmla="val 299029"/>
            <a:gd name="adj3" fmla="val 2481187"/>
            <a:gd name="adj4" fmla="val 15938797"/>
            <a:gd name="adj5" fmla="val 5469"/>
          </a:avLst>
        </a:prstGeom>
        <a:solidFill>
          <a:srgbClr val="FF9966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E7315-8E88-4296-BAC7-D801E6D47A21}">
      <dsp:nvSpPr>
        <dsp:cNvPr id="0" name=""/>
        <dsp:cNvSpPr/>
      </dsp:nvSpPr>
      <dsp:spPr>
        <a:xfrm>
          <a:off x="176458" y="1019183"/>
          <a:ext cx="1564933" cy="15649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3399FF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A42DE-5A49-4CC9-BCD5-1E4708E8CBB5}">
      <dsp:nvSpPr>
        <dsp:cNvPr id="0" name=""/>
        <dsp:cNvSpPr/>
      </dsp:nvSpPr>
      <dsp:spPr>
        <a:xfrm>
          <a:off x="1525452" y="289333"/>
          <a:ext cx="1687313" cy="16873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CCFF66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0.02286</cdr:x>
      <cdr:y>0.382</cdr:y>
    </cdr:from>
    <cdr:to>
      <cdr:x>0.27537</cdr:x>
      <cdr:y>0.48756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542" y="2160239"/>
          <a:ext cx="2248301" cy="596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0.02286</cdr:x>
      <cdr:y>0.382</cdr:y>
    </cdr:from>
    <cdr:to>
      <cdr:x>0.27537</cdr:x>
      <cdr:y>0.48756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542" y="2160239"/>
          <a:ext cx="2248301" cy="596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b="1" dirty="0"/>
        </a:p>
      </cdr:txBody>
    </cdr:sp>
  </cdr:relSizeAnchor>
  <cdr:relSizeAnchor xmlns:cdr="http://schemas.openxmlformats.org/drawingml/2006/chartDrawing">
    <cdr:from>
      <cdr:x>0.01335</cdr:x>
      <cdr:y>0.4584</cdr:y>
    </cdr:from>
    <cdr:to>
      <cdr:x>0.98608</cdr:x>
      <cdr:y>0.54754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8828" y="2592287"/>
          <a:ext cx="866099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2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11" y="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616A6-8C97-4B23-8E1E-5E1137E832D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744538"/>
            <a:ext cx="27892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9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11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0E126-D099-4F96-A502-721168AFC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0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406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A0659-244B-7165-D6B0-A461985D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07E99D6-9466-3E05-45EE-8667D3BC1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DE31B2-6588-C014-9009-C890F37CF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8D8D70-A580-5BB0-8097-8489A317C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5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6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1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5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0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6A58A-9C3E-E31B-4F5D-0371B7C5B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682B1D-6D80-58D6-AB1D-D87C924CA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79331-65C3-0E39-0659-45ECFFE2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096D3-C583-5169-256B-C4BE0CB2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36EB3-759A-D217-6329-D4A2DA95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1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802F5-C318-6EE0-D2AE-880DD4B2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B35238-752D-88C1-5921-8FA64C350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F3207-892E-6A02-4173-EFBC712F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0D8AE-585C-A7BA-F4DC-1A3163D4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532E1-F94E-0B14-A3D5-98BE06DC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9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4D8E5E-CF84-526A-E95B-5F906D569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059A6D-D0DD-D5AA-CD57-736D7B91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6E36E-187C-C077-6A21-3CA5AEF9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6BD67-1B3C-79D1-6F2B-93AA5FF3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27A74-F4E2-A5C2-11E9-20AC498D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2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1"/>
            <a:ext cx="2983230" cy="492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1" y="2103121"/>
            <a:ext cx="2983230" cy="492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2258-ADF0-43D4-9DFF-1B03203A0347}" type="datetime1">
              <a:rPr lang="ru-RU" smtClean="0"/>
              <a:t>03.04.2026</a:t>
            </a:fld>
            <a:endParaRPr lang="ru-RU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fld id="{8856579A-26EE-4AAB-A52B-7127D0032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9A801-9A81-7373-BB20-3BA60163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93CC1-A755-BCB1-3477-8CCE7CFE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AE972-6233-39C5-8364-C60AAFE9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6DA1E-F15F-3A57-93E2-8F6D4ED6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68585-78FF-C8F2-7939-A3615E35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4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0A4B0-EBFA-F131-626F-A32C22F0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481FC3-C7DC-CAB7-4856-0B7AAB03E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AA9671-7460-DEFE-F08D-D8DAAD1D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D27FB-D67F-FA7F-1AFE-25FE6220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68EB3-2C20-55E7-2BFB-8E5F1758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6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3E949-400D-911A-9D4B-179C52B3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AE6D1-ADB6-16C2-2934-CA5FA57BA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54F59F-B4D3-390C-EE14-F675A20D6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90702F-9B46-047F-6B10-BF92AA4E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AC61CD-FEA9-BC38-8F55-C0E1B375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5216E-B98E-3429-A76E-8755259B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7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C5E89-4710-D6CF-6471-34EA8379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142BD6-62FC-7CA1-6DD3-CBBE4BE8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34713B-5868-BDC4-60D5-F477ABE16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BBDF73-2D8B-3BC4-BC1D-A4C81C351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5CA49A-7C08-8E49-0649-F3CF5AB31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E1FE58-91C4-9D5E-E125-0725D9C6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709ADD-F858-CA34-E618-7292CC97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9142C8-0741-8C51-FDFB-8AA6EDD3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5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99BF0-D4C2-A5B3-1AFF-C4235184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E1B7E1-6A50-9056-2DD3-66109DAD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9697EB-059A-6E43-5769-1103D0FD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DBCD57-724B-E35F-26AC-CC396C4E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6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C5084F-5786-7A57-02BD-900F3D5E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6451DE-3797-A6EB-2623-EAF38BCA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974B84-C665-62A8-05DA-A75E0896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6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1A3F2-96B5-08F6-B78E-7D8E150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3E691-C7A5-CDDB-27FA-721F8657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706078-C613-E4D3-DF37-31625630A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7DC41-64D4-DC30-7317-6CA43691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951D2-9D08-9263-831E-E15592FF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50D94D-8BE4-B0F8-8EC6-84BB88E8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0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7FD51-068F-9DFD-8689-AED67D48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206258-DDD8-065D-EF57-530E9A19B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532665-7884-8BF0-CDB5-2603ED3E4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D354F-C673-5B37-C0DF-D06C879F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DDF26-9C96-8612-3D9A-539C7DDB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4E7C36-90C7-639E-4C5B-784AEDED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85834-04FF-2C50-41A3-13621DF5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76BA84-9E40-CCB2-15FD-C8524D204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EFB71-D451-8E35-7403-436EA5EE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8EC8-8E6A-45CA-8A0D-66EB1D411775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207D1-D11F-B8A5-269A-B6ED58485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2E25C-2B51-882E-7DE2-0BA11E5DD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3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dm-dk.nobl.ru/about/municipalnye-programm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-dk.nobl.ru/activity/33940/" TargetMode="External"/><Relationship Id="rId2" Type="http://schemas.openxmlformats.org/officeDocument/2006/relationships/hyperlink" Target="https://adm-dk.nobl.ru/activity/2840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adm-dk.nobl.ru/request/info/" TargetMode="External"/><Relationship Id="rId4" Type="http://schemas.openxmlformats.org/officeDocument/2006/relationships/hyperlink" Target="https://dknnov.nubex.ru/4796/4921/5022/5042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jpe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hyperlink" Target="http://go.mail.ru/redir?q=%D0%BA%D0%B0%D1%80%D1%82%D0%B8%D0%BD%D0%BA%D0%B0%20%D1%81%D0%B5%D0%BB%D1%8C%D1%81%D0%BA%D0%BE%D0%B3%D0%BE%20%D1%85%D0%BE%D0%B7%D1%8F%D0%B9%D1%81%D1%82%D0%B2%D0%B0%20%D0%B6%D0%B8%D0%B2%D0%BE%D1%82%D0%BD%D0%BE%D0%B2%D0%BE%D0%B4%D1%81%D1%82%D0%B2%D0%BE,%20%D1%80%D0%B0%D1%81%D1%82%D0%B5%D0%BD%D0%B8%D0%B5%D0%B2%D0%BE%D0%B4%D1%81%D1%82%D0%B2%D0%BE&amp;via_page=1&amp;type=sr&amp;redir=eJzLKCkpsNLXT0wvytfNSy3XKyrVty-wNTS0sDRiuLDrwoaLDRebLuy4sBfEVrjYeGHrhd0Xe4D0rgv7Lmy-sE_hYiuQsf1i_4WdFxuBKjcBVV3YBtSw6cI-IHcvUBLIurAFKrlPR-FiA9BQEG8rUHYHkESRZzA0sTQ2NLA0NjNhuBTR4rb7waw9dxxm1ar3NnoAADToZKw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hyperlink" Target="http://go.mail.ru/redir?q=%D0%BA%D0%B0%D1%80%D1%82%D0%B8%D0%BD%D0%BA%D0%B0%20%D1%81%D0%B5%D0%BB%D1%8C%D1%81%D0%BA%D0%BE%D0%B3%D0%BE%20%D1%85%D0%BE%D0%B7%D1%8F%D0%B9%D1%81%D1%82%D0%B2%D0%B0%20%D0%B6%D0%B8%D0%B2%D0%BE%D1%82%D0%BD%D0%BE%D0%B2%D0%BE%D0%B4%D1%81%D1%82%D0%B2%D0%BE,%20%D1%80%D0%B0%D1%81%D1%82%D0%B5%D0%BD%D0%B8%D0%B5%D0%B2%D0%BE%D0%B4%D1%81%D1%82%D0%B2%D0%BE&amp;via_page=1&amp;type=sr&amp;redir=eJxVjEFOw0AMRXMAxBnCnmFIixSlh0FySaBD0hjNmEHDqqnEDok1W06ACoVS1JzBcwJ2XAGJFa7Epgvb_-s__wnR1Ujr8_GRvdZgyZw1lR4Mi0GW60vjkVr0WDryqLyaoqvRywSF4wYcGVVDbSqFZME1Rlm49YaCURdlpVqYYBmAXACFTnraICi5qiUryE47JLzm5ziLc17xZqvT2PGSP-O93DX3_MJ9Gu9EvMcH_oidkAuh-E0eFtyL3Ugoil__w_4wjTMp3bqlpCvZO3mSnRTD7LjI8jzpfve_fh5vnr5P5yPYmx78Ae8qkAI" TargetMode="External"/><Relationship Id="rId10" Type="http://schemas.openxmlformats.org/officeDocument/2006/relationships/hyperlink" Target="http://go.mail.ru/redir?q=%D0%BA%D0%B0%D1%80%D1%82%D0%B8%D0%BD%D0%BA%D0%B0%20%D1%81%D0%B5%D0%BB%D1%8C%D1%81%D0%BA%D0%BE%D0%B3%D0%BE%20%D1%85%D0%BE%D0%B7%D1%8F%D0%B9%D1%81%D1%82%D0%B2%D0%B0%20%D0%B6%D0%B8%D0%B2%D0%BE%D1%82%D0%BD%D0%BE%D0%B2%D0%BE%D0%B4%D1%81%D1%82%D0%B2%D0%BE,%20%D1%80%D0%B0%D1%81%D1%82%D0%B5%D0%BD%D0%B8%D0%B5%D0%B2%D0%BE%D0%B4%D1%81%D1%82%D0%B2%D0%BE&amp;via_page=1&amp;type=sr&amp;redir=eJzLKCkpsNLXLy8v1ysoLk3JL0ktSkzRKyrVL8hMLiktStUryCiwz0yxNTQwNDRiuLDrwoaLDRebLuy4sBfEVrjYeGHrhd0Xe4D0rgv7Lmy-sE_hYiuQsf1i_4WdFxuBKjcBVV3YBtSw6cI-IHcvUBLIurAFKrlPR-FiA9BQEG8rUHYHkESRZzA0sTQ2NLA0NjNh0LWrWxa3Y-rLBa2T6-vszTcBAFoPa4Q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18" Type="http://schemas.openxmlformats.org/officeDocument/2006/relationships/image" Target="../media/image55.jpeg"/><Relationship Id="rId3" Type="http://schemas.openxmlformats.org/officeDocument/2006/relationships/hyperlink" Target="https://adm-dk.nobl.ru/activity/28401/" TargetMode="External"/><Relationship Id="rId7" Type="http://schemas.openxmlformats.org/officeDocument/2006/relationships/hyperlink" Target="https://yandex.ru/maps/47/nizhny-novgorod/house/gruzinskaya_ulitsa_48/YE0YdgdoT0UGQFtsfX9zcXRlYw==/?ll=44.008578,56.320980&amp;utm_source=main_stripe_big&amp;z=17.49" TargetMode="External"/><Relationship Id="rId12" Type="http://schemas.openxmlformats.org/officeDocument/2006/relationships/image" Target="../media/image50.png"/><Relationship Id="rId17" Type="http://schemas.openxmlformats.org/officeDocument/2006/relationships/image" Target="../media/image54.png"/><Relationship Id="rId2" Type="http://schemas.openxmlformats.org/officeDocument/2006/relationships/hyperlink" Target="https://adm-dk.nobl.ru/" TargetMode="Externa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krfo@inbox.ru" TargetMode="External"/><Relationship Id="rId11" Type="http://schemas.microsoft.com/office/2007/relationships/hdphoto" Target="../media/hdphoto3.wdp"/><Relationship Id="rId5" Type="http://schemas.openxmlformats.org/officeDocument/2006/relationships/hyperlink" Target="http://mf.nnov.ru/JavaScript'%20type='text/javascript'%3e%20%3c!--%20var%20prefix%20=%20'mailto:';%20var%20suffix%20=%20'';%20var%20attribs%20=%20'';%20var%20path%20=%20'hr'%20+%20'ef'%20+%20'=';%20var%20addy41388%20=%20'official'%20+%20'@';%20addy41388%20=%20addy41388%20+%20'fin'%20+%20'.'%20+%20'kreml'%20+%20'.'%20+%20'nnov'%20+%20'.'%20+%20'ru';%20document.write(%20'%3ca%20'%20+%20path%20+%20'/''%20+%20prefix%20+%20addy41388%20+%20suffix%20+%20'/''%20+%20attribs%20+%20'%3e'%20);%20document.write(%20addy41388%20);%20document.write(%20'%3c/a%3e'%20);%20/--%3e%20%3c/script%3e%3cscript%20language='JavaScript'%20type='text/javascript'%3e%20%3c!--%20document.write(%20'%3cspan%20style=/'display:%20none;/'%3e'%20);%20/--%3e%20%3c/script%3e&#1069;&#1090;&#1086;&#1090;%20e-mail%20&#1072;&#1076;&#1088;&#1077;&#1089;%20&#1079;&#1072;&#1097;&#1080;&#1097;&#1077;&#1085;%20&#1086;&#1090;%20&#1089;&#1087;&#1072;&#1084;-&#1073;&#1086;&#1090;&#1086;&#1074;,%20&#1076;&#1083;&#1103;%20&#1077;&#1075;&#1086;%20&#1087;&#1088;&#1086;&#1089;&#1084;&#1086;&#1090;&#1088;&#1072;%20&#1091;%20&#1042;&#1072;&#1089;%20&#1076;&#1086;&#1083;&#1078;&#1077;&#1085;%20&#1073;&#1099;&#1090;&#1100;%20&#1074;&#1082;&#1083;&#1102;&#1095;&#1077;&#1085;%20Javascript%20%3cscript%20language='JavaScript'%20type='text/javascript'%3e%20%3c!--%20document.write(%20'%3c/'%20);%20document.write(%20'span%3e" TargetMode="External"/><Relationship Id="rId15" Type="http://schemas.openxmlformats.org/officeDocument/2006/relationships/image" Target="../media/image52.png"/><Relationship Id="rId10" Type="http://schemas.openxmlformats.org/officeDocument/2006/relationships/image" Target="../media/image49.jpeg"/><Relationship Id="rId4" Type="http://schemas.openxmlformats.org/officeDocument/2006/relationships/hyperlink" Target="https://adm-dk.nobl.ru/request/info/" TargetMode="External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90000">
              <a:srgbClr val="0844A5"/>
            </a:gs>
            <a:gs pos="100000">
              <a:srgbClr val="0046A5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858000" cy="2339752"/>
          </a:xfrm>
          <a:prstGeom prst="rect">
            <a:avLst/>
          </a:prstGeom>
          <a:gradFill flip="none" rotWithShape="1">
            <a:gsLst>
              <a:gs pos="0">
                <a:srgbClr val="0067E8"/>
              </a:gs>
              <a:gs pos="100000">
                <a:srgbClr val="0067E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flipV="1">
            <a:off x="188640" y="100951"/>
            <a:ext cx="4533090" cy="1217006"/>
          </a:xfrm>
          <a:prstGeom prst="triangle">
            <a:avLst>
              <a:gd name="adj" fmla="val 0"/>
            </a:avLst>
          </a:prstGeom>
          <a:gradFill>
            <a:gsLst>
              <a:gs pos="14000">
                <a:srgbClr val="7030A0">
                  <a:alpha val="0"/>
                  <a:lumMod val="100000"/>
                </a:srgbClr>
              </a:gs>
              <a:gs pos="100000">
                <a:srgbClr val="000073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flipH="1">
            <a:off x="210952" y="481499"/>
            <a:ext cx="6617520" cy="1729129"/>
          </a:xfrm>
          <a:prstGeom prst="triangle">
            <a:avLst>
              <a:gd name="adj" fmla="val 0"/>
            </a:avLst>
          </a:prstGeom>
          <a:gradFill>
            <a:gsLst>
              <a:gs pos="100000">
                <a:schemeClr val="accent1"/>
              </a:gs>
              <a:gs pos="0">
                <a:srgbClr val="0067E8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0306" y="1576028"/>
            <a:ext cx="6849084" cy="42119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556792" y="6300192"/>
            <a:ext cx="5301208" cy="2843808"/>
          </a:xfrm>
          <a:prstGeom prst="triangle">
            <a:avLst>
              <a:gd name="adj" fmla="val 100000"/>
            </a:avLst>
          </a:prstGeom>
          <a:solidFill>
            <a:srgbClr val="A90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84158" y="5148064"/>
            <a:ext cx="4459424" cy="95410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Просим подобрать фото достопримечательности или другого знакового места муниципалитета (вместо зимнего пейзажа) и отправить отдельным файлом </a:t>
            </a:r>
          </a:p>
          <a:p>
            <a:pPr algn="ctr"/>
            <a:r>
              <a:rPr lang="ru-RU" sz="1400" dirty="0">
                <a:solidFill>
                  <a:srgbClr val="FFFF00"/>
                </a:solidFill>
              </a:rPr>
              <a:t>в формате </a:t>
            </a:r>
            <a:r>
              <a:rPr lang="en-US" sz="1400" dirty="0">
                <a:solidFill>
                  <a:srgbClr val="FFFF00"/>
                </a:solidFill>
              </a:rPr>
              <a:t>jpeg </a:t>
            </a:r>
            <a:r>
              <a:rPr lang="ru-RU" sz="1400" dirty="0">
                <a:solidFill>
                  <a:srgbClr val="FFFF00"/>
                </a:solidFill>
              </a:rPr>
              <a:t>или </a:t>
            </a:r>
            <a:r>
              <a:rPr lang="en-US" sz="1400" dirty="0" err="1">
                <a:solidFill>
                  <a:srgbClr val="FFFF00"/>
                </a:solidFill>
              </a:rPr>
              <a:t>png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B556D7-423C-7DB2-C762-31302733E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" y="148228"/>
            <a:ext cx="1580762" cy="15063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9915DC-F06C-7723-27CA-DBD526D1A4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8" y="5031633"/>
            <a:ext cx="3709816" cy="27901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EFA786-390F-F536-C22B-701EEA80C704}"/>
              </a:ext>
            </a:extLst>
          </p:cNvPr>
          <p:cNvSpPr txBox="1"/>
          <p:nvPr/>
        </p:nvSpPr>
        <p:spPr>
          <a:xfrm>
            <a:off x="332656" y="1987819"/>
            <a:ext cx="6192688" cy="1559337"/>
          </a:xfrm>
          <a:prstGeom prst="rect">
            <a:avLst/>
          </a:prstGeom>
        </p:spPr>
        <p:txBody>
          <a:bodyPr wrap="square" lIns="0" tIns="42332" rIns="0" bIns="42332" numCol="1" spcCol="216000">
            <a:noAutofit/>
          </a:bodyPr>
          <a:lstStyle>
            <a:defPPr>
              <a:defRPr lang="ru-RU"/>
            </a:defPPr>
            <a:lvl1pPr algn="just">
              <a:defRPr sz="700"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</a:lstStyle>
          <a:p>
            <a:pPr algn="ctr"/>
            <a:r>
              <a:rPr lang="ru-RU" sz="3600" b="1" spc="150" dirty="0">
                <a:latin typeface="Manrope" pitchFamily="2" charset="0"/>
              </a:rPr>
              <a:t>БЮДЖЕТ ДЛЯ ГРАЖДАН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0749AA-BFBC-8E45-0F97-1816FCA36785}"/>
              </a:ext>
            </a:extLst>
          </p:cNvPr>
          <p:cNvSpPr txBox="1"/>
          <p:nvPr/>
        </p:nvSpPr>
        <p:spPr>
          <a:xfrm>
            <a:off x="332656" y="3015679"/>
            <a:ext cx="6192688" cy="2276401"/>
          </a:xfrm>
          <a:prstGeom prst="rect">
            <a:avLst/>
          </a:prstGeom>
        </p:spPr>
        <p:txBody>
          <a:bodyPr wrap="square" lIns="0" tIns="42332" rIns="0" bIns="42332" numCol="1" spcCol="216000">
            <a:noAutofit/>
          </a:bodyPr>
          <a:lstStyle>
            <a:defPPr>
              <a:defRPr lang="ru-RU"/>
            </a:defPPr>
            <a:lvl1pPr algn="just">
              <a:defRPr sz="700"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</a:lstStyle>
          <a:p>
            <a:pPr algn="ctr"/>
            <a:r>
              <a:rPr lang="ru-RU" sz="3400" b="1" dirty="0">
                <a:latin typeface="Manrope" pitchFamily="2" charset="0"/>
              </a:rPr>
              <a:t>Дальнеконстантиновского</a:t>
            </a:r>
            <a:r>
              <a:rPr lang="ru-RU" sz="3600" b="1" dirty="0">
                <a:latin typeface="Manrope" pitchFamily="2" charset="0"/>
              </a:rPr>
              <a:t> муниципального округа Нижегородской области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4A835EF-1DAA-0816-0B3B-2D95CF1ED642}"/>
              </a:ext>
            </a:extLst>
          </p:cNvPr>
          <p:cNvCxnSpPr/>
          <p:nvPr/>
        </p:nvCxnSpPr>
        <p:spPr>
          <a:xfrm>
            <a:off x="549000" y="2771800"/>
            <a:ext cx="5760000" cy="0"/>
          </a:xfrm>
          <a:prstGeom prst="line">
            <a:avLst/>
          </a:prstGeom>
          <a:ln w="76200">
            <a:solidFill>
              <a:srgbClr val="A90F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A1C6F4-4D52-21B0-8361-3146CC5056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27" y="5148064"/>
            <a:ext cx="3294618" cy="214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араллелограмм 7">
            <a:extLst>
              <a:ext uri="{FF2B5EF4-FFF2-40B4-BE49-F238E27FC236}">
                <a16:creationId xmlns:a16="http://schemas.microsoft.com/office/drawing/2014/main" id="{E2AD237F-2B4D-8DCE-8E29-7660956DEE40}"/>
              </a:ext>
            </a:extLst>
          </p:cNvPr>
          <p:cNvSpPr/>
          <p:nvPr/>
        </p:nvSpPr>
        <p:spPr>
          <a:xfrm rot="5400000">
            <a:off x="1670090" y="3904057"/>
            <a:ext cx="3651414" cy="6828472"/>
          </a:xfrm>
          <a:custGeom>
            <a:avLst/>
            <a:gdLst>
              <a:gd name="connsiteX0" fmla="*/ 0 w 4211960"/>
              <a:gd name="connsiteY0" fmla="*/ 4509120 h 4509120"/>
              <a:gd name="connsiteX1" fmla="*/ 2707785 w 4211960"/>
              <a:gd name="connsiteY1" fmla="*/ 0 h 4509120"/>
              <a:gd name="connsiteX2" fmla="*/ 4211960 w 4211960"/>
              <a:gd name="connsiteY2" fmla="*/ 0 h 4509120"/>
              <a:gd name="connsiteX3" fmla="*/ 1504175 w 4211960"/>
              <a:gd name="connsiteY3" fmla="*/ 4509120 h 4509120"/>
              <a:gd name="connsiteX4" fmla="*/ 0 w 4211960"/>
              <a:gd name="connsiteY4" fmla="*/ 4509120 h 4509120"/>
              <a:gd name="connsiteX0" fmla="*/ 0 w 4183385"/>
              <a:gd name="connsiteY0" fmla="*/ 4509120 h 4509120"/>
              <a:gd name="connsiteX1" fmla="*/ 2707785 w 4183385"/>
              <a:gd name="connsiteY1" fmla="*/ 0 h 4509120"/>
              <a:gd name="connsiteX2" fmla="*/ 4183385 w 4183385"/>
              <a:gd name="connsiteY2" fmla="*/ 1323975 h 4509120"/>
              <a:gd name="connsiteX3" fmla="*/ 1504175 w 4183385"/>
              <a:gd name="connsiteY3" fmla="*/ 4509120 h 4509120"/>
              <a:gd name="connsiteX4" fmla="*/ 0 w 4183385"/>
              <a:gd name="connsiteY4" fmla="*/ 4509120 h 4509120"/>
              <a:gd name="connsiteX0" fmla="*/ 0 w 3637123"/>
              <a:gd name="connsiteY0" fmla="*/ 4509120 h 4509120"/>
              <a:gd name="connsiteX1" fmla="*/ 2707785 w 3637123"/>
              <a:gd name="connsiteY1" fmla="*/ 0 h 4509120"/>
              <a:gd name="connsiteX2" fmla="*/ 3637123 w 3637123"/>
              <a:gd name="connsiteY2" fmla="*/ 1965243 h 4509120"/>
              <a:gd name="connsiteX3" fmla="*/ 1504175 w 3637123"/>
              <a:gd name="connsiteY3" fmla="*/ 4509120 h 4509120"/>
              <a:gd name="connsiteX4" fmla="*/ 0 w 3637123"/>
              <a:gd name="connsiteY4" fmla="*/ 4509120 h 4509120"/>
              <a:gd name="connsiteX0" fmla="*/ 0 w 3644270"/>
              <a:gd name="connsiteY0" fmla="*/ 4509120 h 4509120"/>
              <a:gd name="connsiteX1" fmla="*/ 2707785 w 3644270"/>
              <a:gd name="connsiteY1" fmla="*/ 0 h 4509120"/>
              <a:gd name="connsiteX2" fmla="*/ 3644270 w 3644270"/>
              <a:gd name="connsiteY2" fmla="*/ 1955718 h 4509120"/>
              <a:gd name="connsiteX3" fmla="*/ 1504175 w 3644270"/>
              <a:gd name="connsiteY3" fmla="*/ 4509120 h 4509120"/>
              <a:gd name="connsiteX4" fmla="*/ 0 w 3644270"/>
              <a:gd name="connsiteY4" fmla="*/ 4509120 h 4509120"/>
              <a:gd name="connsiteX0" fmla="*/ 0 w 3644270"/>
              <a:gd name="connsiteY0" fmla="*/ 4413870 h 4413870"/>
              <a:gd name="connsiteX1" fmla="*/ 2650635 w 3644270"/>
              <a:gd name="connsiteY1" fmla="*/ 0 h 4413870"/>
              <a:gd name="connsiteX2" fmla="*/ 3644270 w 3644270"/>
              <a:gd name="connsiteY2" fmla="*/ 1860468 h 4413870"/>
              <a:gd name="connsiteX3" fmla="*/ 1504175 w 3644270"/>
              <a:gd name="connsiteY3" fmla="*/ 4413870 h 4413870"/>
              <a:gd name="connsiteX4" fmla="*/ 0 w 3644270"/>
              <a:gd name="connsiteY4" fmla="*/ 4413870 h 4413870"/>
              <a:gd name="connsiteX0" fmla="*/ 0 w 3651414"/>
              <a:gd name="connsiteY0" fmla="*/ 4413870 h 4413870"/>
              <a:gd name="connsiteX1" fmla="*/ 2650635 w 3651414"/>
              <a:gd name="connsiteY1" fmla="*/ 0 h 4413870"/>
              <a:gd name="connsiteX2" fmla="*/ 3651414 w 3651414"/>
              <a:gd name="connsiteY2" fmla="*/ 1858087 h 4413870"/>
              <a:gd name="connsiteX3" fmla="*/ 1504175 w 3651414"/>
              <a:gd name="connsiteY3" fmla="*/ 4413870 h 4413870"/>
              <a:gd name="connsiteX4" fmla="*/ 0 w 3651414"/>
              <a:gd name="connsiteY4" fmla="*/ 4413870 h 441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414" h="4413870">
                <a:moveTo>
                  <a:pt x="0" y="4413870"/>
                </a:moveTo>
                <a:lnTo>
                  <a:pt x="2650635" y="0"/>
                </a:lnTo>
                <a:lnTo>
                  <a:pt x="3651414" y="1858087"/>
                </a:lnTo>
                <a:lnTo>
                  <a:pt x="1504175" y="4413870"/>
                </a:lnTo>
                <a:lnTo>
                  <a:pt x="0" y="4413870"/>
                </a:lnTo>
                <a:close/>
              </a:path>
            </a:pathLst>
          </a:custGeom>
          <a:solidFill>
            <a:srgbClr val="0067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6652135-7F7B-2AED-56B4-A086B2F8A5B5}"/>
              </a:ext>
            </a:extLst>
          </p:cNvPr>
          <p:cNvSpPr/>
          <p:nvPr/>
        </p:nvSpPr>
        <p:spPr>
          <a:xfrm>
            <a:off x="1483077" y="222116"/>
            <a:ext cx="1945923" cy="461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Финансовое управление администрации Дальнеконстантиновского муниципального округа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460E9-9D67-0B3C-BA5A-07BED15F5667}"/>
              </a:ext>
            </a:extLst>
          </p:cNvPr>
          <p:cNvSpPr txBox="1"/>
          <p:nvPr/>
        </p:nvSpPr>
        <p:spPr>
          <a:xfrm>
            <a:off x="1196752" y="7873025"/>
            <a:ext cx="54125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 pitchFamily="2" charset="0"/>
                <a:ea typeface="Microsoft YaHei Light" panose="020B0502040204020203" pitchFamily="34" charset="-122"/>
              </a:rPr>
              <a:t>2026-2028гг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 pitchFamily="2" charset="0"/>
                <a:ea typeface="Microsoft YaHei Light" panose="020B0502040204020203" pitchFamily="34" charset="-122"/>
              </a:rPr>
              <a:t>(Решение Совета депутатов от 25.12.2025 №544/1)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" pitchFamily="2" charset="0"/>
              <a:ea typeface="Microsoft YaHei Light" panose="020B0502040204020203" pitchFamily="34" charset="-122"/>
            </a:endParaRPr>
          </a:p>
          <a:p>
            <a:pPr algn="ct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" pitchFamily="2" charset="0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114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16632" y="107333"/>
            <a:ext cx="5686033" cy="617466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7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КАКИЕ НАЛОГИ ЗАЧИСЛЯЮТСЯ НА ТЕРРИТОРИИ ОБЛАСТИ</a:t>
            </a: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10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57845998-A271-587F-0918-493025361F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639102"/>
              </p:ext>
            </p:extLst>
          </p:nvPr>
        </p:nvGraphicFramePr>
        <p:xfrm>
          <a:off x="107504" y="862778"/>
          <a:ext cx="6561854" cy="788568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529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781">
                  <a:extLst>
                    <a:ext uri="{9D8B030D-6E8A-4147-A177-3AD203B41FA5}">
                      <a16:colId xmlns:a16="http://schemas.microsoft.com/office/drawing/2014/main" val="2725919397"/>
                    </a:ext>
                  </a:extLst>
                </a:gridCol>
              </a:tblGrid>
              <a:tr h="25109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Налоги и сборы, установленные законодательством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Уровни бюджета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07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Областной бюджет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Бюджеты городских округов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Бюджеты муниципальных округов</a:t>
                      </a:r>
                      <a:endParaRPr lang="ru-RU" dirty="0">
                        <a:latin typeface="+mn-lt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95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</a:rPr>
                        <a:t>Федеральные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24" marR="4824" marT="48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1. Налог на прибыль организаций по ставке, установленной для субъектов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2. Акцизы,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акцизы на спиртосодержащую продукцию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акцизы на «крепкий» алкоголь (свыше 9%)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ru-RU" dirty="0"/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акцизы на алкогольную продукцию (пиво, вина шампанские)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ru-RU" dirty="0"/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доходы от уплаты акцизов на нефтепродукты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3. Налог на доходы физических лиц (по единым нормативам)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18%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4. Налоги со специальными налоговыми режимами,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 на профессиональный доход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857973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 Налог на добычу общераспространенных полезных ископаемых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 Сборы за пользование объектами животного мира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 Государственная пошлина (в зависимости от установленных полномочий)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24" marR="4824" marT="48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8.Государственная пошлина при предоставлении услуг в МФЦ</a:t>
                      </a: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20512"/>
                  </a:ext>
                </a:extLst>
              </a:tr>
              <a:tr h="27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Региональные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24" marR="4824" marT="48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1. Налог на имущество организаций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2. Транспортный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Местные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24" marR="4824" marT="48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1. Налог на имущество физических лиц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3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2. Земельный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4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05D310-5065-6954-F1C7-F740D325BD3C}"/>
              </a:ext>
            </a:extLst>
          </p:cNvPr>
          <p:cNvSpPr/>
          <p:nvPr/>
        </p:nvSpPr>
        <p:spPr>
          <a:xfrm>
            <a:off x="332655" y="224366"/>
            <a:ext cx="6356897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РАСХОДЫ  МЕСТНОГО БЮДЖЕТА</a:t>
            </a:r>
            <a:endParaRPr lang="ru-RU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61D6BE9B-9C1C-0D1F-46B6-84057B9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11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499E47-F7B1-6C7D-916C-FF2540030F39}"/>
              </a:ext>
            </a:extLst>
          </p:cNvPr>
          <p:cNvSpPr/>
          <p:nvPr/>
        </p:nvSpPr>
        <p:spPr>
          <a:xfrm>
            <a:off x="286618" y="615834"/>
            <a:ext cx="6413285" cy="307776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Расходы бюджета –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  <a:p>
            <a:r>
              <a:rPr lang="ru-RU" dirty="0">
                <a:solidFill>
                  <a:schemeClr val="bg1"/>
                </a:solidFill>
              </a:rPr>
              <a:t> 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 </a:t>
            </a:r>
          </a:p>
          <a:p>
            <a:r>
              <a:rPr lang="ru-RU" dirty="0">
                <a:solidFill>
                  <a:schemeClr val="bg1"/>
                </a:solidFill>
              </a:rPr>
              <a:t>      Принципы формирования расходов бюджета: </a:t>
            </a:r>
            <a:r>
              <a:rPr lang="ru-RU" i="0" u="none" strike="noStrike" baseline="0" dirty="0">
                <a:solidFill>
                  <a:schemeClr val="bg1"/>
                </a:solidFill>
              </a:rPr>
              <a:t>по государственным (</a:t>
            </a:r>
            <a:r>
              <a:rPr lang="ru-RU" dirty="0">
                <a:solidFill>
                  <a:schemeClr val="bg1"/>
                </a:solidFill>
              </a:rPr>
              <a:t>муниципальным) </a:t>
            </a:r>
            <a:r>
              <a:rPr lang="ru-RU" i="0" u="none" strike="noStrike" baseline="0" dirty="0">
                <a:solidFill>
                  <a:schemeClr val="bg1"/>
                </a:solidFill>
              </a:rPr>
              <a:t>программам, по разделам (подразделам) функциональной структуры, по ведомствам.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6CEEBA-2A39-E7B4-3B1C-26BC4411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1" r="12201"/>
          <a:stretch/>
        </p:blipFill>
        <p:spPr>
          <a:xfrm>
            <a:off x="189171" y="3419872"/>
            <a:ext cx="6510732" cy="5328592"/>
          </a:xfrm>
          <a:prstGeom prst="rect">
            <a:avLst/>
          </a:prstGeom>
        </p:spPr>
      </p:pic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id="{5676B204-C00B-A168-DD7C-E078CE826C1A}"/>
              </a:ext>
            </a:extLst>
          </p:cNvPr>
          <p:cNvSpPr/>
          <p:nvPr/>
        </p:nvSpPr>
        <p:spPr>
          <a:xfrm>
            <a:off x="158097" y="624476"/>
            <a:ext cx="6413285" cy="257937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8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05D310-5065-6954-F1C7-F740D325BD3C}"/>
              </a:ext>
            </a:extLst>
          </p:cNvPr>
          <p:cNvSpPr/>
          <p:nvPr/>
        </p:nvSpPr>
        <p:spPr>
          <a:xfrm>
            <a:off x="332655" y="224366"/>
            <a:ext cx="6356897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ЧТО ТАКОЕ ПРОГРАММНЫЙ БЮДЖЕТ</a:t>
            </a:r>
            <a:endParaRPr lang="ru-RU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61D6BE9B-9C1C-0D1F-46B6-84057B9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12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A73CB-EA7E-2E74-9661-08F9AFD08DE3}"/>
              </a:ext>
            </a:extLst>
          </p:cNvPr>
          <p:cNvSpPr txBox="1"/>
          <p:nvPr/>
        </p:nvSpPr>
        <p:spPr>
          <a:xfrm>
            <a:off x="227543" y="764282"/>
            <a:ext cx="64132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chemeClr val="bg1"/>
                </a:solidFill>
              </a:rPr>
              <a:t>Программный бюджет</a:t>
            </a:r>
            <a:r>
              <a:rPr lang="ru-RU" sz="1400" b="1" dirty="0">
                <a:solidFill>
                  <a:schemeClr val="bg1"/>
                </a:solidFill>
              </a:rPr>
              <a:t> отличается от традиционного тем, что все или почти все расходы включены в программы, и каждая программа своей целью прямо увязана с тем или иным стратегическим итогом деятельности ведомства. </a:t>
            </a:r>
          </a:p>
          <a:p>
            <a:pPr algn="just"/>
            <a:r>
              <a:rPr lang="ru-RU" sz="1400" b="1" u="sng" dirty="0">
                <a:solidFill>
                  <a:schemeClr val="bg1"/>
                </a:solidFill>
              </a:rPr>
              <a:t>Программное бюджетирование</a:t>
            </a:r>
            <a:r>
              <a:rPr lang="ru-RU" sz="1400" b="1" dirty="0">
                <a:solidFill>
                  <a:schemeClr val="bg1"/>
                </a:solidFill>
              </a:rPr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средств. 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E0E56815-B41D-E353-F23A-2889C90BE654}"/>
              </a:ext>
            </a:extLst>
          </p:cNvPr>
          <p:cNvSpPr/>
          <p:nvPr/>
        </p:nvSpPr>
        <p:spPr>
          <a:xfrm>
            <a:off x="135235" y="652652"/>
            <a:ext cx="6529132" cy="239684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88E464-159B-7FA7-0227-F565001E2780}"/>
              </a:ext>
            </a:extLst>
          </p:cNvPr>
          <p:cNvSpPr txBox="1"/>
          <p:nvPr/>
        </p:nvSpPr>
        <p:spPr>
          <a:xfrm>
            <a:off x="252728" y="7530855"/>
            <a:ext cx="627261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300" b="1" dirty="0">
              <a:solidFill>
                <a:schemeClr val="bg1"/>
              </a:solidFill>
            </a:endParaRPr>
          </a:p>
          <a:p>
            <a:pPr algn="just"/>
            <a:r>
              <a:rPr lang="ru-RU" sz="1300" b="1" dirty="0">
                <a:solidFill>
                  <a:schemeClr val="bg1"/>
                </a:solidFill>
              </a:rPr>
              <a:t>Программная часть бюджета сформирована в соответствии с порядком разработки, реализации и оценки эффективности муниципальных программ Дальнеконстантиновского муниципального округа Нижегородской области  (Постановление администрации Дальнеконстантиновского муниципального округа Нижегородской области от 9 октября 2023 г. №2667)</a:t>
            </a:r>
          </a:p>
        </p:txBody>
      </p:sp>
      <p:sp>
        <p:nvSpPr>
          <p:cNvPr id="2" name="Скругленный прямоугольник 3">
            <a:extLst>
              <a:ext uri="{FF2B5EF4-FFF2-40B4-BE49-F238E27FC236}">
                <a16:creationId xmlns:a16="http://schemas.microsoft.com/office/drawing/2014/main" id="{F519B927-27ED-94D0-B16D-85BE325A0332}"/>
              </a:ext>
            </a:extLst>
          </p:cNvPr>
          <p:cNvSpPr/>
          <p:nvPr/>
        </p:nvSpPr>
        <p:spPr>
          <a:xfrm>
            <a:off x="193632" y="7716091"/>
            <a:ext cx="6447196" cy="118247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id="{C9F112C6-8660-2429-4C3C-83582132A2C2}"/>
              </a:ext>
            </a:extLst>
          </p:cNvPr>
          <p:cNvSpPr/>
          <p:nvPr/>
        </p:nvSpPr>
        <p:spPr>
          <a:xfrm>
            <a:off x="161579" y="3264921"/>
            <a:ext cx="3221757" cy="310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Бюджет округа на 2026 год и на плановый период 2027 и 2028 годов сформирован в программном формате на основе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r>
              <a:rPr lang="ru-RU" sz="2000" b="1" dirty="0">
                <a:solidFill>
                  <a:schemeClr val="bg1"/>
                </a:solidFill>
              </a:rPr>
              <a:t> государственной  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16 муниципальных программ </a:t>
            </a: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5F5CB68C-9D86-3CBD-96C3-D000A3AA95A2}"/>
              </a:ext>
            </a:extLst>
          </p:cNvPr>
          <p:cNvSpPr/>
          <p:nvPr/>
        </p:nvSpPr>
        <p:spPr>
          <a:xfrm>
            <a:off x="152664" y="6559914"/>
            <a:ext cx="6529132" cy="9353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3">
            <a:extLst>
              <a:ext uri="{FF2B5EF4-FFF2-40B4-BE49-F238E27FC236}">
                <a16:creationId xmlns:a16="http://schemas.microsoft.com/office/drawing/2014/main" id="{2DAA99AF-A0E4-23A3-F34C-568FFAC7873E}"/>
              </a:ext>
            </a:extLst>
          </p:cNvPr>
          <p:cNvSpPr/>
          <p:nvPr/>
        </p:nvSpPr>
        <p:spPr>
          <a:xfrm>
            <a:off x="3460039" y="3307347"/>
            <a:ext cx="3221757" cy="3104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bg1"/>
                </a:solidFill>
              </a:rPr>
              <a:t>ЦЕЛИ ИСПОЛЬЗОВАНИЯ ПРОГРАММНОГО БЮДЖЕТА </a:t>
            </a:r>
            <a:endParaRPr lang="ru-RU" sz="1400" b="1" i="0" u="sng" strike="noStrike" baseline="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b="0" i="0" u="none" strike="noStrike" baseline="0" dirty="0">
                <a:solidFill>
                  <a:schemeClr val="bg1"/>
                </a:solidFill>
              </a:rPr>
              <a:t>- повышение качества бюджетного планирования и исполнения бюджета    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- исполнение бюджета по программной классификации 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- взаимосвязь бюджетных расходов с результатами реализации государственных программ </a:t>
            </a:r>
            <a:endParaRPr lang="ru-RU" sz="1400" kern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CE3AF8-6FA8-DEB6-15A6-589116FC65A4}"/>
              </a:ext>
            </a:extLst>
          </p:cNvPr>
          <p:cNvSpPr txBox="1"/>
          <p:nvPr/>
        </p:nvSpPr>
        <p:spPr>
          <a:xfrm>
            <a:off x="234950" y="6577531"/>
            <a:ext cx="6388100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более подробную информацию по интересующим муниципальным программам можно найти на сайте округа 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https://adm-dk.nobl.ru/about/municipalnye-programmy/</a:t>
            </a:r>
            <a:endParaRPr lang="ru-RU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6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иколайК\Pictures\Рисунок1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40" y="2525463"/>
            <a:ext cx="4550220" cy="43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74364" y="1186635"/>
            <a:ext cx="3320286" cy="1738938"/>
            <a:chOff x="288082" y="1308182"/>
            <a:chExt cx="3486300" cy="191705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70988" y="1308182"/>
              <a:ext cx="2903394" cy="1917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20</a:t>
              </a:r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2</a:t>
              </a:r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79</a:t>
              </a:r>
              <a:endParaRPr lang="ru-RU" sz="37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человека</a:t>
              </a:r>
            </a:p>
            <a:p>
              <a:pPr algn="ctr"/>
              <a:endParaRPr lang="ru-RU" sz="3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численность населения Дальнеконстантиновского муниципального округа </a:t>
              </a: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Нижегородской области</a:t>
              </a:r>
              <a:endParaRPr lang="ru-RU" sz="1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26" name="Picture 2" descr="C:\Users\kapustin_ns\Downloads\iconmonstr-user-29-240(1)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82" y="1312376"/>
              <a:ext cx="828000" cy="828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5933" y="2984837"/>
            <a:ext cx="3335294" cy="1338828"/>
            <a:chOff x="289729" y="3105096"/>
            <a:chExt cx="3502059" cy="147596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88394" y="3105096"/>
              <a:ext cx="2903394" cy="1475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52</a:t>
              </a:r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648</a:t>
              </a:r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,0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рублей</a:t>
              </a:r>
            </a:p>
            <a:p>
              <a:pPr algn="ctr"/>
              <a:endParaRPr lang="ru-RU" sz="3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среднемесячная </a:t>
              </a: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заработная плата</a:t>
              </a:r>
              <a:endParaRPr lang="ru-RU" sz="1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28" name="Picture 4" descr="C:\Users\kapustin_ns\Downloads\iconmonstr-debit-6-240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29" y="3349057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587531" y="2984836"/>
            <a:ext cx="3270421" cy="1538883"/>
            <a:chOff x="3766908" y="3105095"/>
            <a:chExt cx="3433942" cy="169651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297456" y="3105095"/>
              <a:ext cx="2903394" cy="1696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7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9</a:t>
              </a:r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37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696</a:t>
              </a:r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,0</a:t>
              </a:r>
              <a:endParaRPr lang="en-US" sz="3700" b="1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5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млн. рублей</a:t>
              </a:r>
            </a:p>
            <a:p>
              <a:pPr algn="ctr"/>
              <a:endParaRPr lang="ru-RU" sz="300" b="1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показатель валовой продукции за 202</a:t>
              </a:r>
              <a:r>
                <a:rPr lang="en-US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5</a:t>
              </a:r>
              <a:r>
                <a:rPr lang="ru-RU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 год (оценка)</a:t>
              </a:r>
            </a:p>
          </p:txBody>
        </p:sp>
        <p:pic>
          <p:nvPicPr>
            <p:cNvPr id="1029" name="Picture 5" descr="C:\Users\kapustin_ns\Downloads\iconmonstr-chart-13-240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908" y="3349057"/>
              <a:ext cx="680400" cy="680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3568179" y="1186635"/>
            <a:ext cx="3289773" cy="1923604"/>
            <a:chOff x="3746588" y="1308182"/>
            <a:chExt cx="3454262" cy="212064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297456" y="1308182"/>
              <a:ext cx="2903394" cy="2120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137,7</a:t>
              </a:r>
              <a:endParaRPr lang="ru-RU" sz="1100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400" b="1" dirty="0" err="1">
                  <a:solidFill>
                    <a:srgbClr val="FF595E"/>
                  </a:solidFill>
                  <a:latin typeface="Century Gothic" panose="020B0502020202020204" pitchFamily="34" charset="0"/>
                </a:rPr>
                <a:t>тыс.гектар</a:t>
              </a:r>
              <a:endParaRPr lang="ru-RU" sz="1400" b="1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ru-RU" sz="300" b="1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1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пл</a:t>
              </a:r>
              <a:r>
                <a:rPr lang="ru-RU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ощадь </a:t>
              </a:r>
              <a:endParaRPr lang="en-US" sz="1300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Дальнеконстантиновского муниципального округа Нижегородской </a:t>
              </a:r>
              <a:endParaRPr lang="en-US" sz="1300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области</a:t>
              </a:r>
            </a:p>
          </p:txBody>
        </p:sp>
        <p:pic>
          <p:nvPicPr>
            <p:cNvPr id="1030" name="Picture 6" descr="C:\Users\kapustin_ns\Downloads\iconmonstr-map-8-24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88" y="1515224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274364" y="4783037"/>
            <a:ext cx="3275174" cy="1338828"/>
            <a:chOff x="288082" y="5822027"/>
            <a:chExt cx="3438933" cy="147596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23621" y="5822027"/>
              <a:ext cx="2903394" cy="1475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675</a:t>
              </a:r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,0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млн. рублей</a:t>
              </a:r>
            </a:p>
            <a:p>
              <a:pPr algn="ctr"/>
              <a:endParaRPr lang="ru-RU" sz="3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инвестиции в основной капитал в 202</a:t>
              </a:r>
              <a:r>
                <a:rPr lang="en-US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5</a:t>
              </a:r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году (оценка)</a:t>
              </a:r>
              <a:endParaRPr lang="ru-RU" sz="1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31" name="Picture 7" descr="C:\Users\kapustin_ns\Downloads\iconmonstr-building-26-240.png"/>
            <p:cNvPicPr>
              <a:picLocks noChangeAspect="1" noChangeArrowheads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82" y="5899739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587531" y="4783034"/>
            <a:ext cx="3270421" cy="1154162"/>
            <a:chOff x="3766908" y="5782658"/>
            <a:chExt cx="3433942" cy="127238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297456" y="5782658"/>
              <a:ext cx="2903394" cy="12723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98 </a:t>
              </a:r>
              <a:r>
                <a:rPr lang="ru-RU" sz="14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сельских</a:t>
              </a:r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1 </a:t>
              </a:r>
              <a:r>
                <a:rPr lang="ru-RU" sz="14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городской</a:t>
              </a:r>
            </a:p>
            <a:p>
              <a:pPr algn="ctr"/>
              <a:r>
                <a:rPr lang="ru-RU" sz="15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населенный пункт</a:t>
              </a:r>
            </a:p>
            <a:p>
              <a:pPr algn="ctr"/>
              <a:endParaRPr lang="ru-RU" sz="300" b="1" dirty="0">
                <a:solidFill>
                  <a:srgbClr val="E94F37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32" name="Picture 8" descr="C:\Users\kapustin_ns\Downloads\iconmonstr-building-15-240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908" y="5998762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74364" y="6581238"/>
            <a:ext cx="3320286" cy="1923604"/>
            <a:chOff x="288082" y="7255357"/>
            <a:chExt cx="3486300" cy="212064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69182" y="7255357"/>
              <a:ext cx="2905200" cy="2120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6</a:t>
              </a:r>
              <a:endParaRPr lang="ru-RU" sz="37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муниципальных учреждения</a:t>
              </a:r>
            </a:p>
            <a:p>
              <a:pPr algn="ctr"/>
              <a:endParaRPr lang="ru-RU" sz="13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11 - бюджетные</a:t>
              </a:r>
            </a:p>
            <a:p>
              <a:pPr algn="ctr"/>
              <a:r>
                <a:rPr lang="en-US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3</a:t>
              </a:r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- казенные</a:t>
              </a: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12 - автономные</a:t>
              </a:r>
              <a:endParaRPr lang="en-US" sz="13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36" name="Picture 12" descr="C:\Users\kapustin_ns\Downloads\iconmonstr-building-36-240(1).png"/>
            <p:cNvPicPr>
              <a:picLocks noChangeAspect="1" noChangeArrowheads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82" y="7416656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568179" y="6919793"/>
            <a:ext cx="3313167" cy="1477328"/>
            <a:chOff x="3766908" y="7407869"/>
            <a:chExt cx="3478825" cy="1628651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4271504" y="7407869"/>
              <a:ext cx="2974229" cy="162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Дальнеконстантиновский</a:t>
              </a:r>
            </a:p>
            <a:p>
              <a:pPr algn="ctr"/>
              <a:r>
                <a:rPr lang="ru-RU" sz="15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муниципальный округ</a:t>
              </a:r>
            </a:p>
            <a:p>
              <a:pPr algn="ctr"/>
              <a:r>
                <a:rPr lang="ru-RU" sz="15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объединил в себе 10 административно-территориальных образований</a:t>
              </a:r>
              <a:endParaRPr lang="en-US" sz="1500" b="1" dirty="0">
                <a:solidFill>
                  <a:srgbClr val="FF595E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37" name="Picture 13" descr="C:\Users\kapustin_ns\Downloads\iconmonstr-building-35-240(3)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908" y="7416656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174149" y="95755"/>
            <a:ext cx="648462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185" indent="13229" algn="l"/>
            <a: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КАКИЕ ПОКАЗАТЕЛИ ХАРАКТЕРИЗУЮТ </a:t>
            </a:r>
            <a:b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ДАЛЬНЕКОНСТАНТИНОВСКИЙ МУНИЦИПАЛЬНЫЙ  ОКРУГ НИЖЕГОРОДСКОЙ ОБЛАСТИ В 202</a:t>
            </a:r>
            <a:r>
              <a:rPr lang="en-US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ГОДУ </a:t>
            </a:r>
            <a:b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</a:br>
            <a:endParaRPr lang="ru-RU" sz="12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13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2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1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125781" y="149884"/>
            <a:ext cx="6624737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ДИНАМИКА ПОКАЗАТЕЛЕЙ СОЦИАЛЬНО-ЭКОНОМИЧЕСКОГО РАЗВИТИЯ ОКРУГА</a:t>
            </a:r>
          </a:p>
        </p:txBody>
      </p:sp>
      <p:sp>
        <p:nvSpPr>
          <p:cNvPr id="8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14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BF9212-14C2-6D5E-2C5D-4F7C23A884C4}"/>
              </a:ext>
            </a:extLst>
          </p:cNvPr>
          <p:cNvSpPr/>
          <p:nvPr/>
        </p:nvSpPr>
        <p:spPr>
          <a:xfrm>
            <a:off x="107482" y="798127"/>
            <a:ext cx="6624737" cy="956020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</a:rPr>
              <a:t>УРОВЕНЬ ВАЛОВОГО ПРОДУКТА - </a:t>
            </a:r>
            <a:r>
              <a:rPr lang="ru-RU" sz="1400" b="0" i="0" u="none" strike="noStrike" baseline="0" dirty="0">
                <a:solidFill>
                  <a:schemeClr val="bg1"/>
                </a:solidFill>
                <a:latin typeface="Microsoft YaHei UI" panose="020B0503020204020204" pitchFamily="34" charset="-122"/>
              </a:rPr>
              <a:t>обобщающий показатель экономической деятельности округа, характеризующий процесс производства товаров и услуг, является основным показателем экономического развития территории</a:t>
            </a:r>
            <a:endParaRPr lang="ru-RU" sz="1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15C1A030-7CCE-2C6B-4C8E-AE78E628C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657897"/>
              </p:ext>
            </p:extLst>
          </p:nvPr>
        </p:nvGraphicFramePr>
        <p:xfrm>
          <a:off x="134855" y="1810218"/>
          <a:ext cx="3294145" cy="312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3">
            <a:extLst>
              <a:ext uri="{FF2B5EF4-FFF2-40B4-BE49-F238E27FC236}">
                <a16:creationId xmlns:a16="http://schemas.microsoft.com/office/drawing/2014/main" id="{9DD87A31-139B-E61D-03C2-EBBC6E7CC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450252"/>
              </p:ext>
            </p:extLst>
          </p:nvPr>
        </p:nvGraphicFramePr>
        <p:xfrm>
          <a:off x="3479927" y="1810218"/>
          <a:ext cx="3294145" cy="31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874B3E8-76F8-3BE6-DD67-E9B92BC6E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937533"/>
              </p:ext>
            </p:extLst>
          </p:nvPr>
        </p:nvGraphicFramePr>
        <p:xfrm>
          <a:off x="3479926" y="5062170"/>
          <a:ext cx="3294145" cy="354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1D17CB06-4411-230E-8C1C-0AD6DED1F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772884"/>
              </p:ext>
            </p:extLst>
          </p:nvPr>
        </p:nvGraphicFramePr>
        <p:xfrm>
          <a:off x="107482" y="5062171"/>
          <a:ext cx="3294145" cy="354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318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9663" y="374325"/>
            <a:ext cx="1412776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741" y="1421796"/>
            <a:ext cx="1901041" cy="1270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7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1 269,4</a:t>
            </a:r>
          </a:p>
          <a:p>
            <a:r>
              <a:rPr lang="ru-RU" sz="15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доходы бюджета </a:t>
            </a:r>
          </a:p>
          <a:p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в 2026 году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210" y="3647432"/>
            <a:ext cx="1901041" cy="1255042"/>
          </a:xfrm>
          <a:prstGeom prst="rect">
            <a:avLst/>
          </a:prstGeom>
          <a:noFill/>
        </p:spPr>
        <p:txBody>
          <a:bodyPr wrap="square" lIns="84664" tIns="42332" rIns="84664" bIns="42332">
            <a:spAutoFit/>
          </a:bodyPr>
          <a:lstStyle/>
          <a:p>
            <a:r>
              <a:rPr lang="ru-RU" sz="3700" b="1" dirty="0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1 269,4</a:t>
            </a:r>
            <a:endParaRPr lang="ru-RU" sz="1100" dirty="0">
              <a:solidFill>
                <a:srgbClr val="FF9A7C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ru-RU" sz="14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</a:p>
          <a:p>
            <a:r>
              <a:rPr lang="ru-RU" sz="110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расходы бюджета </a:t>
            </a:r>
          </a:p>
          <a:p>
            <a:r>
              <a:rPr lang="ru-RU" sz="110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в 2026 году</a:t>
            </a:r>
            <a:endParaRPr lang="en-US" sz="1300" dirty="0">
              <a:solidFill>
                <a:srgbClr val="FF9A7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173" y="5859003"/>
            <a:ext cx="1901041" cy="136276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84664" tIns="42332" rIns="84664" bIns="42332">
            <a:spAutoFit/>
          </a:bodyPr>
          <a:lstStyle/>
          <a:p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ru-RU" sz="1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бюджет в 2026 году</a:t>
            </a:r>
            <a:endParaRPr lang="en-US" sz="18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СБАЛАНСИРОВАННЫЙ</a:t>
            </a:r>
            <a:endParaRPr lang="ru-RU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5639" y="2334298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43023" y="2357347"/>
            <a:ext cx="71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41687" y="2357347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99125" y="2357702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69173" y="2357702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18518" y="4778757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33432" y="4778757"/>
            <a:ext cx="71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20267" y="4768732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04924" y="4745883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44932" y="4745883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cxnSp>
        <p:nvCxnSpPr>
          <p:cNvPr id="68" name="Прямая соединительная линия 67"/>
          <p:cNvCxnSpPr>
            <a:cxnSpLocks/>
          </p:cNvCxnSpPr>
          <p:nvPr/>
        </p:nvCxnSpPr>
        <p:spPr>
          <a:xfrm flipH="1" flipV="1">
            <a:off x="2685639" y="2219912"/>
            <a:ext cx="4032000" cy="10460"/>
          </a:xfrm>
          <a:prstGeom prst="line">
            <a:avLst/>
          </a:prstGeom>
          <a:ln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718518" y="4707978"/>
            <a:ext cx="4032000" cy="0"/>
          </a:xfrm>
          <a:prstGeom prst="line">
            <a:avLst/>
          </a:prstGeom>
          <a:ln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2718518" y="6691500"/>
            <a:ext cx="4032000" cy="0"/>
          </a:xfrm>
          <a:prstGeom prst="line">
            <a:avLst/>
          </a:prstGeom>
          <a:ln>
            <a:solidFill>
              <a:srgbClr val="DCE6F2">
                <a:alpha val="33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/>
          <p:cNvGrpSpPr/>
          <p:nvPr/>
        </p:nvGrpSpPr>
        <p:grpSpPr>
          <a:xfrm>
            <a:off x="4533094" y="2692128"/>
            <a:ext cx="2092658" cy="342953"/>
            <a:chOff x="4689195" y="3192838"/>
            <a:chExt cx="2268692" cy="378082"/>
          </a:xfrm>
        </p:grpSpPr>
        <p:sp>
          <p:nvSpPr>
            <p:cNvPr id="70" name="Левая круглая скобка 69"/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89195" y="3282513"/>
              <a:ext cx="2268692" cy="288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прогноз</a:t>
              </a:r>
              <a:endParaRPr lang="ru-RU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503734" y="5212464"/>
            <a:ext cx="2160659" cy="264105"/>
            <a:chOff x="4689195" y="3192838"/>
            <a:chExt cx="2268692" cy="378082"/>
          </a:xfrm>
        </p:grpSpPr>
        <p:sp>
          <p:nvSpPr>
            <p:cNvPr id="74" name="Левая круглая скобка 73"/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89195" y="3282513"/>
              <a:ext cx="2268692" cy="288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9A7C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прогноз</a:t>
              </a:r>
              <a:endParaRPr lang="ru-RU" dirty="0">
                <a:solidFill>
                  <a:srgbClr val="FF9A7C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4499900" y="7206197"/>
            <a:ext cx="2160659" cy="342953"/>
            <a:chOff x="4689195" y="3192838"/>
            <a:chExt cx="2268692" cy="378082"/>
          </a:xfrm>
        </p:grpSpPr>
        <p:sp>
          <p:nvSpPr>
            <p:cNvPr id="77" name="Левая круглая скобка 76"/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89195" y="3282513"/>
              <a:ext cx="2268692" cy="2884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прогноз</a:t>
              </a:r>
              <a:endParaRPr lang="ru-RU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116632" y="24292"/>
            <a:ext cx="6624737" cy="925242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ОСНОВНЫЕ ПАРАМЕТРЫ ПРОЕКТА БЮДЖЕТА ДАЛЬНЕКОНСТАНТИНОВСКОГО МУНИЦИПАЛЬНОГО ОКРУГА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83338" y="6798360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70534" y="6825808"/>
            <a:ext cx="71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66983" y="6831077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96190" y="6835961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93764" y="6807779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8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15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258304" y="996565"/>
            <a:ext cx="475200" cy="1161734"/>
          </a:xfrm>
          <a:prstGeom prst="roundRect">
            <a:avLst/>
          </a:prstGeom>
          <a:solidFill>
            <a:schemeClr val="tx2">
              <a:lumMod val="75000"/>
              <a:alpha val="64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1 334,4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085764" y="996564"/>
            <a:ext cx="475200" cy="1161735"/>
          </a:xfrm>
          <a:prstGeom prst="roundRect">
            <a:avLst/>
          </a:prstGeom>
          <a:solidFill>
            <a:schemeClr val="tx2">
              <a:lumMod val="75000"/>
              <a:alpha val="64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1 402,1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4466983" y="946905"/>
            <a:ext cx="475200" cy="1221655"/>
          </a:xfrm>
          <a:prstGeom prst="roundRect">
            <a:avLst/>
          </a:prstGeom>
          <a:solidFill>
            <a:srgbClr val="1F497D"/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1 269,4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543023" y="1222421"/>
            <a:ext cx="475200" cy="949820"/>
          </a:xfrm>
          <a:prstGeom prst="roundRect">
            <a:avLst/>
          </a:prstGeom>
          <a:solidFill>
            <a:schemeClr val="tx2">
              <a:lumMod val="75000"/>
              <a:alpha val="64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1 520,1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740949" y="1166520"/>
            <a:ext cx="475200" cy="1014277"/>
          </a:xfrm>
          <a:prstGeom prst="roundRect">
            <a:avLst/>
          </a:prstGeom>
          <a:solidFill>
            <a:schemeClr val="tx2">
              <a:lumMod val="75000"/>
              <a:alpha val="64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1 531,3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272552" y="3491627"/>
            <a:ext cx="475200" cy="1146442"/>
          </a:xfrm>
          <a:prstGeom prst="roundRect">
            <a:avLst/>
          </a:prstGeom>
          <a:solidFill>
            <a:srgbClr val="FF7C53">
              <a:alpha val="64000"/>
            </a:srgb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1 334,4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090565" y="3540078"/>
            <a:ext cx="475200" cy="1120869"/>
          </a:xfrm>
          <a:prstGeom prst="roundRect">
            <a:avLst/>
          </a:prstGeom>
          <a:solidFill>
            <a:srgbClr val="FF7C53">
              <a:alpha val="64000"/>
            </a:srgb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1 402,1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420267" y="3451134"/>
            <a:ext cx="475200" cy="1202532"/>
          </a:xfrm>
          <a:prstGeom prst="roundRect">
            <a:avLst/>
          </a:prstGeom>
          <a:solidFill>
            <a:srgbClr val="FF7C53"/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1 269,4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3495281" y="3692468"/>
            <a:ext cx="475200" cy="959122"/>
          </a:xfrm>
          <a:prstGeom prst="roundRect">
            <a:avLst/>
          </a:prstGeom>
          <a:solidFill>
            <a:srgbClr val="FF7C53">
              <a:alpha val="64000"/>
            </a:srgb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1 520,1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731272" y="3641356"/>
            <a:ext cx="475200" cy="1010234"/>
          </a:xfrm>
          <a:prstGeom prst="roundRect">
            <a:avLst/>
          </a:prstGeom>
          <a:solidFill>
            <a:srgbClr val="FF7C53">
              <a:alpha val="64000"/>
            </a:srgb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1 499,0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816385" y="6080599"/>
            <a:ext cx="475200" cy="452037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 anchorCtr="1"/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32,3</a:t>
            </a:r>
            <a:endParaRPr lang="ru-RU" sz="14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093764" y="6411778"/>
            <a:ext cx="475200" cy="979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 anchorCtr="1"/>
          <a:lstStyle/>
          <a:p>
            <a:r>
              <a:rPr lang="ru-RU" sz="1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ХХХ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487320" y="6426933"/>
            <a:ext cx="475200" cy="908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 anchorCtr="1"/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ХХХ</a:t>
            </a:r>
            <a:endParaRPr lang="ru-RU" sz="300" dirty="0">
              <a:solidFill>
                <a:schemeClr val="bg1">
                  <a:lumMod val="8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219353" y="6424893"/>
            <a:ext cx="475200" cy="908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 anchorCtr="1"/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ХХ</a:t>
            </a:r>
            <a:endParaRPr lang="ru-RU" sz="1000" dirty="0">
              <a:solidFill>
                <a:schemeClr val="bg1">
                  <a:lumMod val="8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44889" y="7822764"/>
            <a:ext cx="22610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Выше линии – профицит (зеленый), </a:t>
            </a:r>
            <a:br>
              <a:rPr lang="ru-RU" sz="1050" dirty="0">
                <a:solidFill>
                  <a:schemeClr val="bg1"/>
                </a:solidFill>
              </a:rPr>
            </a:br>
            <a:r>
              <a:rPr lang="ru-RU" sz="1050" dirty="0">
                <a:solidFill>
                  <a:schemeClr val="bg1"/>
                </a:solidFill>
              </a:rPr>
              <a:t>ниже – дефицит  (красный)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CBDE02B-7211-2F4D-E55B-F2D76041E226}"/>
              </a:ext>
            </a:extLst>
          </p:cNvPr>
          <p:cNvGrpSpPr/>
          <p:nvPr/>
        </p:nvGrpSpPr>
        <p:grpSpPr>
          <a:xfrm>
            <a:off x="3418789" y="2689736"/>
            <a:ext cx="907392" cy="512230"/>
            <a:chOff x="4689195" y="3192838"/>
            <a:chExt cx="2268692" cy="564698"/>
          </a:xfrm>
        </p:grpSpPr>
        <p:sp>
          <p:nvSpPr>
            <p:cNvPr id="12" name="Левая круглая скобка 11">
              <a:extLst>
                <a:ext uri="{FF2B5EF4-FFF2-40B4-BE49-F238E27FC236}">
                  <a16:creationId xmlns:a16="http://schemas.microsoft.com/office/drawing/2014/main" id="{AE7E09A4-9C03-5573-54A7-AB102D5C439D}"/>
                </a:ext>
              </a:extLst>
            </p:cNvPr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4B759C-4866-4EA3-DE8E-AFB1A8EBFEFE}"/>
                </a:ext>
              </a:extLst>
            </p:cNvPr>
            <p:cNvSpPr txBox="1"/>
            <p:nvPr/>
          </p:nvSpPr>
          <p:spPr>
            <a:xfrm>
              <a:off x="4689195" y="3282513"/>
              <a:ext cx="2268692" cy="47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первоначальный</a:t>
              </a:r>
              <a:endParaRPr lang="ru-RU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8F963B5-4DD4-C13E-EB15-836BDC53B7F2}"/>
              </a:ext>
            </a:extLst>
          </p:cNvPr>
          <p:cNvGrpSpPr/>
          <p:nvPr/>
        </p:nvGrpSpPr>
        <p:grpSpPr>
          <a:xfrm>
            <a:off x="3408373" y="5205781"/>
            <a:ext cx="907392" cy="512230"/>
            <a:chOff x="4689195" y="3192838"/>
            <a:chExt cx="2268692" cy="564698"/>
          </a:xfrm>
        </p:grpSpPr>
        <p:sp>
          <p:nvSpPr>
            <p:cNvPr id="16" name="Левая круглая скобка 15">
              <a:extLst>
                <a:ext uri="{FF2B5EF4-FFF2-40B4-BE49-F238E27FC236}">
                  <a16:creationId xmlns:a16="http://schemas.microsoft.com/office/drawing/2014/main" id="{B294E28C-33DF-5E56-E5BD-F6B4B0D7865C}"/>
                </a:ext>
              </a:extLst>
            </p:cNvPr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629B92-A5D5-AA24-4313-DEA2A0FE24C1}"/>
                </a:ext>
              </a:extLst>
            </p:cNvPr>
            <p:cNvSpPr txBox="1"/>
            <p:nvPr/>
          </p:nvSpPr>
          <p:spPr>
            <a:xfrm>
              <a:off x="4689195" y="3282513"/>
              <a:ext cx="2268692" cy="47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9999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первоначальный</a:t>
              </a:r>
              <a:endParaRPr lang="ru-RU" dirty="0">
                <a:solidFill>
                  <a:srgbClr val="FF999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878E062-C45F-C51E-2D29-9F8AFDFC7535}"/>
              </a:ext>
            </a:extLst>
          </p:cNvPr>
          <p:cNvGrpSpPr/>
          <p:nvPr/>
        </p:nvGrpSpPr>
        <p:grpSpPr>
          <a:xfrm>
            <a:off x="3408523" y="7206196"/>
            <a:ext cx="907392" cy="512230"/>
            <a:chOff x="4689195" y="3192838"/>
            <a:chExt cx="2268692" cy="564698"/>
          </a:xfrm>
        </p:grpSpPr>
        <p:sp>
          <p:nvSpPr>
            <p:cNvPr id="19" name="Левая круглая скобка 18">
              <a:extLst>
                <a:ext uri="{FF2B5EF4-FFF2-40B4-BE49-F238E27FC236}">
                  <a16:creationId xmlns:a16="http://schemas.microsoft.com/office/drawing/2014/main" id="{5B8E78E9-9F2E-0A26-35F6-DBE6A71DF1CF}"/>
                </a:ext>
              </a:extLst>
            </p:cNvPr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C2D93A-B931-7C92-E4C0-8227B4592165}"/>
                </a:ext>
              </a:extLst>
            </p:cNvPr>
            <p:cNvSpPr txBox="1"/>
            <p:nvPr/>
          </p:nvSpPr>
          <p:spPr>
            <a:xfrm>
              <a:off x="4689195" y="3282513"/>
              <a:ext cx="2268692" cy="47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первоначальный</a:t>
              </a:r>
              <a:endParaRPr lang="ru-RU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21" name="Скругленный прямоугольник 97">
            <a:extLst>
              <a:ext uri="{FF2B5EF4-FFF2-40B4-BE49-F238E27FC236}">
                <a16:creationId xmlns:a16="http://schemas.microsoft.com/office/drawing/2014/main" id="{1A0DA4EA-1845-4190-AA22-80CF2D4B8D4B}"/>
              </a:ext>
            </a:extLst>
          </p:cNvPr>
          <p:cNvSpPr/>
          <p:nvPr/>
        </p:nvSpPr>
        <p:spPr>
          <a:xfrm>
            <a:off x="3588662" y="6410420"/>
            <a:ext cx="475200" cy="908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 anchorCtr="1"/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ХХХ</a:t>
            </a:r>
            <a:endParaRPr lang="ru-RU" sz="300" dirty="0">
              <a:solidFill>
                <a:schemeClr val="bg1">
                  <a:lumMod val="8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30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9455" y="869908"/>
          <a:ext cx="6551913" cy="600815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6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357">
                  <a:extLst>
                    <a:ext uri="{9D8B030D-6E8A-4147-A177-3AD203B41FA5}">
                      <a16:colId xmlns:a16="http://schemas.microsoft.com/office/drawing/2014/main" val="1723462914"/>
                    </a:ext>
                  </a:extLst>
                </a:gridCol>
                <a:gridCol w="688792">
                  <a:extLst>
                    <a:ext uri="{9D8B030D-6E8A-4147-A177-3AD203B41FA5}">
                      <a16:colId xmlns:a16="http://schemas.microsoft.com/office/drawing/2014/main" val="2113850680"/>
                    </a:ext>
                  </a:extLst>
                </a:gridCol>
                <a:gridCol w="740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325">
                <a:tc rowSpan="2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Показатель                           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пер-й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9530" marB="4953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9530" marB="4953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ДОХОДЫ ВСЕГО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1 531,3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1 520,1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269,4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1 334,4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1 402,1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НАЛОГОВЫЕ И НЕНАЛОГОВЫЕ ДОХОДЫ ВСЕГО,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601,6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604,8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721,6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778,2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830,0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41">
                <a:tc>
                  <a:txBody>
                    <a:bodyPr/>
                    <a:lstStyle/>
                    <a:p>
                      <a:pPr marL="0" marR="1460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kumimoji="0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sz="12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оходы</a:t>
                      </a:r>
                      <a:r>
                        <a:rPr kumimoji="0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sz="12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сего</a:t>
                      </a:r>
                      <a:r>
                        <a:rPr kumimoji="0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kern="1200" spc="-10" dirty="0" err="1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lang="ru-RU" sz="1200" b="1" kern="1200" spc="-10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них</a:t>
                      </a:r>
                      <a:r>
                        <a:rPr kumimoji="0" sz="1200" b="1" kern="1200" spc="-10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endParaRPr kumimoji="0" sz="1200" b="1" i="1" kern="1200" spc="-10" dirty="0">
                        <a:solidFill>
                          <a:schemeClr val="bg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532,2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561,3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672,9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731,1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784,1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82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НДФЛ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419,1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431,6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529,5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573,3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620,7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доход от акцизов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25,1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41,1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налог от применения ПС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налог от применения УС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28,5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82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ЕСХН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135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налоги на имущество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49,6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53,7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62,7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06445"/>
                  </a:ext>
                </a:extLst>
              </a:tr>
              <a:tr h="21182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госпошлина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7">
                <a:tc>
                  <a:txBody>
                    <a:bodyPr/>
                    <a:lstStyle/>
                    <a:p>
                      <a:pPr marL="0" marR="1460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kumimoji="0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алоговые</a:t>
                      </a:r>
                      <a:r>
                        <a:rPr kumimoji="0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kumimoji="0"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kumimoji="0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них: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69,4</a:t>
                      </a:r>
                    </a:p>
                  </a:txBody>
                  <a:tcPr marL="7621" marR="7621" marT="70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43,5</a:t>
                      </a:r>
                    </a:p>
                  </a:txBody>
                  <a:tcPr marL="7621" marR="7621" marT="70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48,7</a:t>
                      </a:r>
                    </a:p>
                  </a:txBody>
                  <a:tcPr marL="7621" marR="7621" marT="70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47,1</a:t>
                      </a:r>
                    </a:p>
                  </a:txBody>
                  <a:tcPr marL="7621" marR="7621" marT="70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45,8</a:t>
                      </a:r>
                    </a:p>
                  </a:txBody>
                  <a:tcPr marL="7621" marR="7621" marT="70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44645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доходы от оказания платных работ (услуг) и компенсации затрат государство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68153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24,7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68841"/>
                  </a:ext>
                </a:extLst>
              </a:tr>
              <a:tr h="21182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15775"/>
                  </a:ext>
                </a:extLst>
              </a:tr>
              <a:tr h="21182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Прочие неналоговые доходы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9153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БЕЗВОЗМЕЗДНЫЕ ПОСТУПЛЕНИЯ ВСЕГО </a:t>
                      </a: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(подробнее </a:t>
                      </a:r>
                      <a:r>
                        <a:rPr lang="ru-RU" sz="1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см.ниже</a:t>
                      </a: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929,7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915,3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547,8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556,2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572,1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17814" y="525704"/>
            <a:ext cx="1142278" cy="294300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6632" y="107333"/>
            <a:ext cx="5686033" cy="7867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ИЗ КАКИХ ПОСТУПЛЕНИЙ ФОРМИРУЮТСЯ ДОХОДЫ БЮДЖЕТА ДАЛЬНЕКОНСТАНТИНОВСКОГО МУНИЦИПАЛЬНОГО ОКРУГА</a:t>
            </a: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16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Объект 12">
            <a:extLst>
              <a:ext uri="{FF2B5EF4-FFF2-40B4-BE49-F238E27FC236}">
                <a16:creationId xmlns:a16="http://schemas.microsoft.com/office/drawing/2014/main" id="{438BA93F-5439-2363-5E40-5D9F11BFF378}"/>
              </a:ext>
            </a:extLst>
          </p:cNvPr>
          <p:cNvGraphicFramePr>
            <a:graphicFrameLocks/>
          </p:cNvGraphicFramePr>
          <p:nvPr/>
        </p:nvGraphicFramePr>
        <p:xfrm>
          <a:off x="2564904" y="6660232"/>
          <a:ext cx="4145516" cy="257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12">
            <a:extLst>
              <a:ext uri="{FF2B5EF4-FFF2-40B4-BE49-F238E27FC236}">
                <a16:creationId xmlns:a16="http://schemas.microsoft.com/office/drawing/2014/main" id="{7F6213BC-CE97-6113-C372-52F1759590C8}"/>
              </a:ext>
            </a:extLst>
          </p:cNvPr>
          <p:cNvGraphicFramePr>
            <a:graphicFrameLocks/>
          </p:cNvGraphicFramePr>
          <p:nvPr/>
        </p:nvGraphicFramePr>
        <p:xfrm>
          <a:off x="1124744" y="6732240"/>
          <a:ext cx="467792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981E2E-C960-B78D-5F99-8EB2FED8C2D5}"/>
              </a:ext>
            </a:extLst>
          </p:cNvPr>
          <p:cNvSpPr/>
          <p:nvPr/>
        </p:nvSpPr>
        <p:spPr>
          <a:xfrm>
            <a:off x="260648" y="7247270"/>
            <a:ext cx="6264696" cy="1479240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algn="ctr"/>
            <a:r>
              <a:rPr lang="ru-RU" sz="30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</a:rPr>
              <a:t>НДФЛ - основной бюджетообразующий источник  налоговых и неналоговых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113722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16632" y="107333"/>
            <a:ext cx="6432748" cy="355856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7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ВСЕГО БЕЗВОЗМЕЗДНЫЕ ПОСТУПЛЕНИЯ, </a:t>
            </a:r>
            <a:r>
              <a:rPr lang="ru-RU" sz="1700" i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тыс.руб</a:t>
            </a:r>
            <a:r>
              <a:rPr lang="ru-RU" sz="1700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17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8F0EEE0-2D61-E5A1-613F-1FEE30C18FFC}"/>
              </a:ext>
            </a:extLst>
          </p:cNvPr>
          <p:cNvGraphicFramePr/>
          <p:nvPr/>
        </p:nvGraphicFramePr>
        <p:xfrm>
          <a:off x="164604" y="588333"/>
          <a:ext cx="6432748" cy="219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40A8BB-6749-912C-1F3D-260B51524708}"/>
              </a:ext>
            </a:extLst>
          </p:cNvPr>
          <p:cNvSpPr/>
          <p:nvPr/>
        </p:nvSpPr>
        <p:spPr>
          <a:xfrm>
            <a:off x="212585" y="2944175"/>
            <a:ext cx="6432829" cy="879076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latin typeface="Microsoft YaHei UI" panose="020B0503020204020204" pitchFamily="34" charset="-122"/>
              </a:rPr>
              <a:t>БЕЗВОЗМЕЗДНЫЕ ПОСТУПЛЕНИЯ </a:t>
            </a:r>
            <a:r>
              <a:rPr lang="ru-RU" sz="1700" b="1" u="sng" dirty="0">
                <a:solidFill>
                  <a:schemeClr val="bg1"/>
                </a:solidFill>
                <a:latin typeface="Microsoft YaHei UI" panose="020B0503020204020204" pitchFamily="34" charset="-122"/>
              </a:rPr>
              <a:t>ОТ ДРУГИХ БЮДЖЕТОВ БЮДЖЕТНОЙ СИСТЕМЫ РФ</a:t>
            </a:r>
          </a:p>
          <a:p>
            <a:pPr algn="ctr"/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3">
            <a:extLst>
              <a:ext uri="{FF2B5EF4-FFF2-40B4-BE49-F238E27FC236}">
                <a16:creationId xmlns:a16="http://schemas.microsoft.com/office/drawing/2014/main" id="{2E5BB302-5DE2-12BF-98D9-65C2611852CC}"/>
              </a:ext>
            </a:extLst>
          </p:cNvPr>
          <p:cNvGraphicFramePr>
            <a:graphicFrameLocks noGrp="1"/>
          </p:cNvGraphicFramePr>
          <p:nvPr/>
        </p:nvGraphicFramePr>
        <p:xfrm>
          <a:off x="185213" y="4294196"/>
          <a:ext cx="6508184" cy="4664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101">
                  <a:extLst>
                    <a:ext uri="{9D8B030D-6E8A-4147-A177-3AD203B41FA5}">
                      <a16:colId xmlns:a16="http://schemas.microsoft.com/office/drawing/2014/main" val="3622230176"/>
                    </a:ext>
                  </a:extLst>
                </a:gridCol>
                <a:gridCol w="897680">
                  <a:extLst>
                    <a:ext uri="{9D8B030D-6E8A-4147-A177-3AD203B41FA5}">
                      <a16:colId xmlns:a16="http://schemas.microsoft.com/office/drawing/2014/main" val="1707849159"/>
                    </a:ext>
                  </a:extLst>
                </a:gridCol>
                <a:gridCol w="972487">
                  <a:extLst>
                    <a:ext uri="{9D8B030D-6E8A-4147-A177-3AD203B41FA5}">
                      <a16:colId xmlns:a16="http://schemas.microsoft.com/office/drawing/2014/main" val="2792893678"/>
                    </a:ext>
                  </a:extLst>
                </a:gridCol>
                <a:gridCol w="972487">
                  <a:extLst>
                    <a:ext uri="{9D8B030D-6E8A-4147-A177-3AD203B41FA5}">
                      <a16:colId xmlns:a16="http://schemas.microsoft.com/office/drawing/2014/main" val="3982940011"/>
                    </a:ext>
                  </a:extLst>
                </a:gridCol>
                <a:gridCol w="979256">
                  <a:extLst>
                    <a:ext uri="{9D8B030D-6E8A-4147-A177-3AD203B41FA5}">
                      <a16:colId xmlns:a16="http://schemas.microsoft.com/office/drawing/2014/main" val="444570955"/>
                    </a:ext>
                  </a:extLst>
                </a:gridCol>
                <a:gridCol w="908173">
                  <a:extLst>
                    <a:ext uri="{9D8B030D-6E8A-4147-A177-3AD203B41FA5}">
                      <a16:colId xmlns:a16="http://schemas.microsoft.com/office/drawing/2014/main" val="2721201154"/>
                    </a:ext>
                  </a:extLst>
                </a:gridCol>
              </a:tblGrid>
              <a:tr h="483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2025 -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пер-й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2026 - прогноз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2027 - прогноз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2028 - прогноз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99686718"/>
                  </a:ext>
                </a:extLst>
              </a:tr>
              <a:tr h="769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r>
                        <a:rPr lang="ru-RU" alt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(без установления направлений и (или) условий их использования)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126 046,4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159 398,0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91 471,1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73 724,7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73 766,1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62521642"/>
                  </a:ext>
                </a:extLst>
              </a:tr>
              <a:tr h="1230906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alt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условиях софинансирования, </a:t>
                      </a:r>
                    </a:p>
                    <a:p>
                      <a:pPr algn="l"/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означает, что получатель субсидии должен за счёт собственных средств предусмотреть определенную долю финансирования)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159 873,3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145 957,5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33 198,6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55 766,8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57 790,8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6582745"/>
                  </a:ext>
                </a:extLst>
              </a:tr>
              <a:tr h="1268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alt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(предоставляются на осуществление переданных полномочий, то есть полномочий, которые не закреплены за получателем субвенции)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618 929,7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608 403,7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421 499,2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424 752,6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438 584,2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68698056"/>
                  </a:ext>
                </a:extLst>
              </a:tr>
              <a:tr h="615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alt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МБТ </a:t>
                      </a:r>
                      <a:r>
                        <a:rPr lang="ru-RU" alt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отнесенные к предыдущим видам)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</a:rPr>
                        <a:t> 454,8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323,0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1 688,5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1 955,5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1 976,9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32905798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0475D1-6AA9-25BD-32DE-39BDA0BF35D4}"/>
              </a:ext>
            </a:extLst>
          </p:cNvPr>
          <p:cNvSpPr/>
          <p:nvPr/>
        </p:nvSpPr>
        <p:spPr>
          <a:xfrm>
            <a:off x="185213" y="3608974"/>
            <a:ext cx="5686033" cy="52513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Какую помощь из областного бюджета получает Дальнеконстантиновский муниципальный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285109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18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F1C3DE-EF4E-B596-F261-C34B089FE92D}"/>
              </a:ext>
            </a:extLst>
          </p:cNvPr>
          <p:cNvSpPr/>
          <p:nvPr/>
        </p:nvSpPr>
        <p:spPr>
          <a:xfrm>
            <a:off x="90344" y="114916"/>
            <a:ext cx="5686033" cy="1017575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РАСПРЕДЕЛЕНЫ РАСХОДЫ БЮДЖЕТА ДАЛЬНЕКОНСТАНТИНОВСКОГО МУНИЦИПАЛЬНОГО ОКРУГА В 2026-2028 ГОДОВ ПО ОСНОВНЫМ ОТРАСЛЯМ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ADB7308A-8B22-AEB0-E2E9-00C6C14FFF86}"/>
              </a:ext>
            </a:extLst>
          </p:cNvPr>
          <p:cNvGraphicFramePr>
            <a:graphicFrameLocks noGrp="1"/>
          </p:cNvGraphicFramePr>
          <p:nvPr/>
        </p:nvGraphicFramePr>
        <p:xfrm>
          <a:off x="188639" y="1158818"/>
          <a:ext cx="6569854" cy="7445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5320">
                  <a:extLst>
                    <a:ext uri="{9D8B030D-6E8A-4147-A177-3AD203B41FA5}">
                      <a16:colId xmlns:a16="http://schemas.microsoft.com/office/drawing/2014/main" val="691559711"/>
                    </a:ext>
                  </a:extLst>
                </a:gridCol>
                <a:gridCol w="1118178">
                  <a:extLst>
                    <a:ext uri="{9D8B030D-6E8A-4147-A177-3AD203B41FA5}">
                      <a16:colId xmlns:a16="http://schemas.microsoft.com/office/drawing/2014/main" val="1583113527"/>
                    </a:ext>
                  </a:extLst>
                </a:gridCol>
                <a:gridCol w="1118178">
                  <a:extLst>
                    <a:ext uri="{9D8B030D-6E8A-4147-A177-3AD203B41FA5}">
                      <a16:colId xmlns:a16="http://schemas.microsoft.com/office/drawing/2014/main" val="3700985755"/>
                    </a:ext>
                  </a:extLst>
                </a:gridCol>
                <a:gridCol w="1118178">
                  <a:extLst>
                    <a:ext uri="{9D8B030D-6E8A-4147-A177-3AD203B41FA5}">
                      <a16:colId xmlns:a16="http://schemas.microsoft.com/office/drawing/2014/main" val="1901221141"/>
                    </a:ext>
                  </a:extLst>
                </a:gridCol>
              </a:tblGrid>
              <a:tr h="51281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РАСХОДОВ,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2026 год ПРОГНОЗ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2027 год ПРОГНОЗ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2028 год ПРОГНОЗ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02743"/>
                  </a:ext>
                </a:extLst>
              </a:tr>
              <a:tr h="342276">
                <a:tc vMerge="1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РАСХОДОВ,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1 269 439,8</a:t>
                      </a: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1 334 409,5</a:t>
                      </a: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1 402 099,2</a:t>
                      </a: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16021"/>
                  </a:ext>
                </a:extLst>
              </a:tr>
              <a:tr h="27950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 по основным отраслям, % удельного веса</a:t>
                      </a:r>
                      <a:r>
                        <a:rPr lang="en-US" sz="12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ru-RU" sz="12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без Условно Утвержденных расходов):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006789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12,3%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897392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оборона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0,2%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0,2%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0,2%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551712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3,9%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3,8%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763937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5,3%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5,9%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6,9%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685711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9,5%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9,2%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90907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55,4%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55,3%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55,8%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01162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Культура и кинематография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8,7%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576268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Социальная политика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3,5%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491991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717052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15973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398725"/>
                  </a:ext>
                </a:extLst>
              </a:tr>
              <a:tr h="657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730291"/>
                  </a:ext>
                </a:extLst>
              </a:tr>
              <a:tr h="258192">
                <a:tc>
                  <a:txBody>
                    <a:bodyPr/>
                    <a:lstStyle/>
                    <a:p>
                      <a:pPr algn="l" fontAlgn="ctr"/>
                      <a:endParaRPr lang="ru-RU" sz="12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819604"/>
                  </a:ext>
                </a:extLst>
              </a:tr>
              <a:tr h="6619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FF2F34"/>
                          </a:solidFill>
                          <a:effectLst/>
                          <a:latin typeface="Arial" panose="020B0604020202020204" pitchFamily="34" charset="0"/>
                        </a:rPr>
                        <a:t>Важно!</a:t>
                      </a:r>
                    </a:p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Бюджет сохраняет свою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СОЦИАЛЬНУЮ НАПРАВЛЕННОСТЬ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2400" b="1" i="0" u="none" strike="noStrike" dirty="0">
                        <a:solidFill>
                          <a:srgbClr val="FF2F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2400" b="1" i="0" u="none" strike="noStrike" dirty="0">
                        <a:solidFill>
                          <a:srgbClr val="FF2F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2400" b="1" i="0" u="none" strike="noStrike" dirty="0">
                        <a:solidFill>
                          <a:srgbClr val="FF2F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69483"/>
                  </a:ext>
                </a:extLst>
              </a:tr>
              <a:tr h="848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Расходы на СКБ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870 839,9</a:t>
                      </a:r>
                    </a:p>
                    <a:p>
                      <a:pPr algn="r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894 604,9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924 397,3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857984"/>
                  </a:ext>
                </a:extLst>
              </a:tr>
              <a:tr h="506678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(% от общей суммы расходов)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508356"/>
                  </a:ext>
                </a:extLst>
              </a:tr>
            </a:tbl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3A871E-020E-22BB-5603-B638A5E30F0B}"/>
              </a:ext>
            </a:extLst>
          </p:cNvPr>
          <p:cNvSpPr/>
          <p:nvPr/>
        </p:nvSpPr>
        <p:spPr>
          <a:xfrm>
            <a:off x="104081" y="3812218"/>
            <a:ext cx="6675752" cy="1111605"/>
          </a:xfrm>
          <a:prstGeom prst="roundRect">
            <a:avLst/>
          </a:prstGeom>
          <a:noFill/>
          <a:ln w="38100">
            <a:solidFill>
              <a:srgbClr val="CC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FF99"/>
                </a:solidFill>
              </a:ln>
              <a:solidFill>
                <a:srgbClr val="CCFF99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66D597A-367F-F7FB-ED3E-30D58488DB91}"/>
              </a:ext>
            </a:extLst>
          </p:cNvPr>
          <p:cNvSpPr/>
          <p:nvPr/>
        </p:nvSpPr>
        <p:spPr>
          <a:xfrm>
            <a:off x="129995" y="6372200"/>
            <a:ext cx="6649838" cy="2376264"/>
          </a:xfrm>
          <a:prstGeom prst="roundRect">
            <a:avLst/>
          </a:prstGeom>
          <a:noFill/>
          <a:ln w="57150">
            <a:solidFill>
              <a:srgbClr val="CC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FF99"/>
                </a:solidFill>
              </a:ln>
              <a:solidFill>
                <a:srgbClr val="CC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07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19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F1C3DE-EF4E-B596-F261-C34B089FE92D}"/>
              </a:ext>
            </a:extLst>
          </p:cNvPr>
          <p:cNvSpPr/>
          <p:nvPr/>
        </p:nvSpPr>
        <p:spPr>
          <a:xfrm>
            <a:off x="90344" y="114916"/>
            <a:ext cx="6543012" cy="7867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РАСПРЕДЕЛЕНЫ РАСХОДЫ БЮДЖЕТА ДАЛЬНЕКОНСТАНТИНОВСКОГО МУНИЦИПАЛЬНОГО ОКРУГА В 2026-2028 ГОДАХ ПО ОСНОВНЫМ ОТРАСЛЯМ           </a:t>
            </a:r>
            <a:r>
              <a:rPr lang="ru-RU" sz="15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тыс.руб</a:t>
            </a:r>
            <a:r>
              <a:rPr lang="ru-RU" sz="15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32CA8CB-227B-5842-0E76-EA1B6930C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58765"/>
              </p:ext>
            </p:extLst>
          </p:nvPr>
        </p:nvGraphicFramePr>
        <p:xfrm>
          <a:off x="224643" y="901659"/>
          <a:ext cx="6408713" cy="6615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923">
                  <a:extLst>
                    <a:ext uri="{9D8B030D-6E8A-4147-A177-3AD203B41FA5}">
                      <a16:colId xmlns:a16="http://schemas.microsoft.com/office/drawing/2014/main" val="1529658963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4094993309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339944216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911603928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907720485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561425655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961692467"/>
                    </a:ext>
                  </a:extLst>
                </a:gridCol>
              </a:tblGrid>
              <a:tr h="438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расходов (раздел, подраздел)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2025 год ПЕРВОНАЧАЛЬНЫЙ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2026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к 2025 году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2027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2028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83354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143 059,1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147 019,4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157 348,0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107,0%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161 069,4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157 287,0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910513"/>
                  </a:ext>
                </a:extLst>
              </a:tr>
              <a:tr h="582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2 950,6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2 885,0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2 592,6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2 592,6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2 592,6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114159"/>
                  </a:ext>
                </a:extLst>
              </a:tr>
              <a:tr h="872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79 426,7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77 831,0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81 001,5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81 001,5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81 001,5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531650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Судебная система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900,0%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618378"/>
                  </a:ext>
                </a:extLst>
              </a:tr>
              <a:tr h="582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Обеспечение деятельности финансовых, налоговых и таможенных органов и органов финансового надзора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15 323,0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16 325,1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17 464,4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107,0%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17 464,4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17 464,4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644929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380,2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3 783,0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770465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Резервные фонды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1 803,1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138,7%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268448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общегосударственные вопросы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45 351,9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47 787,5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53 722,0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112,4%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53 722,0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53 722,0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744832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Национальная оборона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1 427,2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1 610,8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2 326,2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144,4%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2 584,0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3 264,3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928563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Мобилизационная и вневойсковая подготовка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1 427,2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1 610,8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2 326,2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144,4%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2 584,0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3 264,3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907634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30 658,7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40 793,5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43 370,0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106,3%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49 255,0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49 255,0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730078"/>
                  </a:ext>
                </a:extLst>
              </a:tr>
              <a:tr h="152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Гражданская оборона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9 590,0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11 422,6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9 869,6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9 869,6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9 869,6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574483"/>
                  </a:ext>
                </a:extLst>
              </a:tr>
              <a:tr h="582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21 068,7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29 370,9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33 500,4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114,1%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39 385,4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39 385,1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96958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274 027,1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236 416,4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67 685,5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77 583,0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93 169,5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551138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Общеэкономические вопросы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395,1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477,0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120,7%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477,0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477,0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563547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Сельское хозяйство и рыболовство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212 907,7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195 015,7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10 196,6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11 696,6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10 212,0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94270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Транспорт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4 279,9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10 800,0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11 329,2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11 329,2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11 329,2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392729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Дорожное хозяйство (дорожные фонды)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52 135,5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27 191,0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42 325,9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155,7%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50 723,4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67 794,5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38904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Связь и информатика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650,4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757,9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995,0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131,3%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995,0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995,0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74568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4 012,6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2 256,8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2 361,8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2 361,8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2 361,8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13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188309"/>
            <a:ext cx="6282171" cy="8416139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 fontScale="92500" lnSpcReduction="20000"/>
          </a:bodyPr>
          <a:lstStyle/>
          <a:p>
            <a:pPr algn="just"/>
            <a:endParaRPr lang="ru-RU" sz="17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just"/>
            <a:endParaRPr lang="ru-RU" sz="17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just"/>
            <a:endParaRPr lang="ru-RU" sz="17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just"/>
            <a:r>
              <a:rPr lang="en-US" sz="17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lang="ru-RU" sz="1700" i="1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700" i="1" dirty="0"/>
              <a:t>	</a:t>
            </a:r>
          </a:p>
          <a:p>
            <a:pPr algn="just"/>
            <a:endParaRPr lang="ru-RU" sz="1700" i="1" dirty="0">
              <a:solidFill>
                <a:schemeClr val="tx1"/>
              </a:solidFill>
            </a:endParaRPr>
          </a:p>
          <a:p>
            <a:pPr algn="just"/>
            <a:endParaRPr lang="ru-RU" sz="1700" i="1" dirty="0"/>
          </a:p>
          <a:p>
            <a:pPr algn="just"/>
            <a:endParaRPr lang="ru-RU" sz="1700" i="1" dirty="0">
              <a:solidFill>
                <a:schemeClr val="tx1"/>
              </a:solidFill>
            </a:endParaRPr>
          </a:p>
          <a:p>
            <a:pPr algn="just"/>
            <a:endParaRPr lang="ru-RU" sz="900" i="1" dirty="0"/>
          </a:p>
          <a:p>
            <a:pPr algn="just"/>
            <a:r>
              <a:rPr lang="ru-RU" sz="1700" i="1" dirty="0"/>
              <a:t>	</a:t>
            </a:r>
            <a:r>
              <a:rPr lang="ru-RU" sz="1700" i="1" dirty="0">
                <a:solidFill>
                  <a:schemeClr val="tx1"/>
                </a:solidFill>
              </a:rPr>
              <a:t> </a:t>
            </a:r>
            <a:r>
              <a:rPr lang="ru-RU" sz="1700" i="1" dirty="0">
                <a:solidFill>
                  <a:schemeClr val="bg1"/>
                </a:solidFill>
              </a:rPr>
              <a:t>Мы постарались в доступной и краткой форме представить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социальной политики и занятости населения, культуры, сельского хозяйства и в других сферах.</a:t>
            </a:r>
          </a:p>
          <a:p>
            <a:pPr algn="just"/>
            <a:r>
              <a:rPr lang="ru-RU" sz="1700" i="1" dirty="0">
                <a:solidFill>
                  <a:schemeClr val="bg1"/>
                </a:solidFill>
              </a:rPr>
              <a:t>	 «Бюджет для граждан» нацелен на широкий круг пользователей – всех жителей Дальнеконстантиновского муниципального округа, которые д</a:t>
            </a:r>
            <a:r>
              <a:rPr lang="ru-RU" altLang="ru-RU" sz="1700" i="1" dirty="0">
                <a:solidFill>
                  <a:schemeClr val="bg1"/>
                </a:solidFill>
                <a:cs typeface="Times New Roman" panose="02020603050405020304" pitchFamily="18" charset="0"/>
              </a:rPr>
              <a:t>олжны быть уверены, что передаваемые ими, как налогоплательщиками, средства используются эффективно, дают положительный результат, проявляющийся во всех сферах жизнедеятельности как для каждого человека и каждой семьи, так и для общества в целом. </a:t>
            </a:r>
            <a:endParaRPr lang="ru-RU" sz="1700" i="1" dirty="0">
              <a:solidFill>
                <a:schemeClr val="bg1"/>
              </a:solidFill>
            </a:endParaRPr>
          </a:p>
          <a:p>
            <a:pPr algn="just"/>
            <a:r>
              <a:rPr lang="ru-RU" altLang="ru-RU" sz="1700" i="1" dirty="0">
                <a:solidFill>
                  <a:schemeClr val="bg1"/>
                </a:solidFill>
                <a:cs typeface="Times New Roman" panose="02020603050405020304" pitchFamily="18" charset="0"/>
              </a:rPr>
              <a:t>	Одной из ключевых наших задач является обеспечение открытости и прозрачности муниципальных финансов, расширение практики общественного участия. Именно с этой целью  разработан «Бюджет для граждан» и применяется практика </a:t>
            </a:r>
            <a:r>
              <a:rPr lang="ru-RU" altLang="ru-RU" sz="17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публичных слушаний.</a:t>
            </a:r>
            <a:endParaRPr lang="ru-RU" sz="1700" b="1" i="1" dirty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ru-RU" sz="1700" i="1" dirty="0">
                <a:solidFill>
                  <a:schemeClr val="bg1"/>
                </a:solidFill>
              </a:rPr>
              <a:t>	</a:t>
            </a:r>
            <a:r>
              <a:rPr lang="ru-RU" altLang="ru-RU" sz="1700" i="1" dirty="0">
                <a:solidFill>
                  <a:schemeClr val="bg1"/>
                </a:solidFill>
                <a:cs typeface="Times New Roman" panose="02020603050405020304" pitchFamily="18" charset="0"/>
              </a:rPr>
              <a:t>На официальном сайте Дальнеконстантиновского округа в разделе </a:t>
            </a:r>
            <a:r>
              <a:rPr lang="ru-RU" altLang="ru-RU" sz="1700" i="1" dirty="0">
                <a:solidFill>
                  <a:schemeClr val="bg1"/>
                </a:solidFill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финансового органа</a:t>
            </a:r>
            <a:r>
              <a:rPr lang="ru-RU" altLang="ru-RU" sz="1700" i="1" dirty="0">
                <a:solidFill>
                  <a:schemeClr val="bg1"/>
                </a:solidFill>
                <a:cs typeface="Times New Roman" panose="02020603050405020304" pitchFamily="18" charset="0"/>
              </a:rPr>
              <a:t> можно ознакомиться </a:t>
            </a:r>
            <a:r>
              <a:rPr lang="ru-RU" sz="1700" i="1" dirty="0">
                <a:solidFill>
                  <a:schemeClr val="bg1"/>
                </a:solidFill>
              </a:rPr>
              <a:t>с данной и другими брошюрами</a:t>
            </a:r>
            <a:r>
              <a:rPr lang="ru-RU" sz="1700" i="1" dirty="0">
                <a:solidFill>
                  <a:schemeClr val="tx1"/>
                </a:solidFill>
              </a:rPr>
              <a:t> </a:t>
            </a:r>
            <a:r>
              <a:rPr lang="ru-RU" sz="1700" i="1" dirty="0">
                <a:solidFill>
                  <a:schemeClr val="bg1"/>
                </a:solidFill>
              </a:rPr>
              <a:t>(</a:t>
            </a:r>
            <a:r>
              <a:rPr lang="ru-RU" sz="1700" i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раздел «Брошюры «Бюджет для граждан» (для просмотра))</a:t>
            </a:r>
            <a:r>
              <a:rPr lang="ru-RU" sz="17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ru-RU" sz="1700" i="1" dirty="0">
                <a:solidFill>
                  <a:schemeClr val="bg1"/>
                </a:solidFill>
              </a:rPr>
              <a:t> с деятельностью структурного подразделения, другими «сферами» бюджетного процесса округа, итогами его исполнения, получить другую интересующую Вас информацию, а также задать вопрос, получить ответ, оставить отзыв или предложение, используя рубрику  </a:t>
            </a:r>
            <a:r>
              <a:rPr lang="ru-RU" sz="1700" i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«Гражданам».</a:t>
            </a:r>
            <a:endParaRPr lang="ru-RU" altLang="ru-RU" sz="1700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endParaRPr lang="ru-RU" altLang="ru-RU" sz="9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1100" i="1" dirty="0">
                <a:solidFill>
                  <a:schemeClr val="bg1"/>
                </a:solidFill>
              </a:rPr>
              <a:t>*Бюджет одобрен на заседании Совета депутатов </a:t>
            </a:r>
            <a:r>
              <a:rPr lang="en-US" sz="1100" i="1" dirty="0">
                <a:solidFill>
                  <a:schemeClr val="bg1"/>
                </a:solidFill>
              </a:rPr>
              <a:t>2</a:t>
            </a:r>
            <a:r>
              <a:rPr lang="ru-RU" sz="1100" i="1" dirty="0">
                <a:solidFill>
                  <a:schemeClr val="bg1"/>
                </a:solidFill>
              </a:rPr>
              <a:t>5 декабря 2025 года Решением № 544/1</a:t>
            </a:r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ru-RU" alt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r"/>
            <a:r>
              <a:rPr lang="ru-RU" sz="11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ru-RU" altLang="ru-RU" sz="11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6217" y="251644"/>
            <a:ext cx="4536504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Уважаемые </a:t>
            </a:r>
            <a:r>
              <a:rPr lang="ru-RU" i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Дальнеконстантиновцы</a:t>
            </a:r>
            <a:r>
              <a:rPr lang="ru-RU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10655" y="8160598"/>
            <a:ext cx="3328257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/>
            <a:r>
              <a:rPr lang="ru-RU" sz="1000" b="1" i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Начальник финансового управления Дальнеконстантиновского муниципального округа </a:t>
            </a:r>
          </a:p>
          <a:p>
            <a:pPr algn="r"/>
            <a:r>
              <a:rPr lang="ru-RU" sz="1000" b="1" i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Нижегородской области</a:t>
            </a:r>
          </a:p>
          <a:p>
            <a:pPr algn="r"/>
            <a:r>
              <a:rPr lang="ru-RU" sz="1000" b="1" i="1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И.Н.Фирова</a:t>
            </a:r>
            <a:endParaRPr lang="ru-RU" sz="1000" b="1" i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550" y="188309"/>
            <a:ext cx="1233169" cy="1066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8C4FEF-686A-C620-D870-1A640AB393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6"/>
          <a:stretch/>
        </p:blipFill>
        <p:spPr>
          <a:xfrm>
            <a:off x="250550" y="187554"/>
            <a:ext cx="1370218" cy="11922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878270-ECDA-26C0-0299-43BBF771545D}"/>
              </a:ext>
            </a:extLst>
          </p:cNvPr>
          <p:cNvSpPr/>
          <p:nvPr/>
        </p:nvSpPr>
        <p:spPr>
          <a:xfrm>
            <a:off x="1849874" y="580365"/>
            <a:ext cx="4757576" cy="130253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1600" i="1" dirty="0">
                <a:solidFill>
                  <a:schemeClr val="bg1"/>
                </a:solidFill>
              </a:rPr>
              <a:t>Перед вами брошюра </a:t>
            </a:r>
            <a:r>
              <a:rPr lang="ru-RU" sz="1600" b="1" i="1" dirty="0">
                <a:solidFill>
                  <a:schemeClr val="bg1"/>
                </a:solidFill>
              </a:rPr>
              <a:t>«Бюджет для граждан»</a:t>
            </a:r>
            <a:r>
              <a:rPr lang="ru-RU" sz="1600" i="1" dirty="0">
                <a:solidFill>
                  <a:schemeClr val="bg1"/>
                </a:solidFill>
              </a:rPr>
              <a:t>, разработанная Финансовым управлением, по решению о бюджете Дальнеконстантиновского муниципального округа на 2026 год и на плановый период 2027 и 2028 годов* - главного финансового документа округа.</a:t>
            </a:r>
            <a:endParaRPr lang="ru-RU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06078E-4348-7EBC-0DC2-39967A656C9C}"/>
              </a:ext>
            </a:extLst>
          </p:cNvPr>
          <p:cNvSpPr/>
          <p:nvPr/>
        </p:nvSpPr>
        <p:spPr>
          <a:xfrm>
            <a:off x="287914" y="1900081"/>
            <a:ext cx="628217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sz="1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ЧТО ТАКОЕ 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919111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20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F1C3DE-EF4E-B596-F261-C34B089FE92D}"/>
              </a:ext>
            </a:extLst>
          </p:cNvPr>
          <p:cNvSpPr/>
          <p:nvPr/>
        </p:nvSpPr>
        <p:spPr>
          <a:xfrm>
            <a:off x="90344" y="114916"/>
            <a:ext cx="6543012" cy="7867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РАСПРЕДЕЛЕНЫ РАСХОДЫ БЮДЖЕТА ДАЛЬНЕКОНСТАНТИНОВСКОГО МУНИЦИПАЛЬНОГО ОКРУГА В 2026-2028 ГОДАХ ПО ОСНОВНЫМ ОТРАСЛЯМ           </a:t>
            </a:r>
            <a:r>
              <a:rPr lang="ru-RU" sz="15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тыс.руб</a:t>
            </a:r>
            <a:r>
              <a:rPr lang="ru-RU" sz="15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.</a:t>
            </a:r>
            <a:endParaRPr lang="ru-RU" sz="15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32CA8CB-227B-5842-0E76-EA1B6930C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33439"/>
              </p:ext>
            </p:extLst>
          </p:nvPr>
        </p:nvGraphicFramePr>
        <p:xfrm>
          <a:off x="224643" y="1043609"/>
          <a:ext cx="6408713" cy="6408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923">
                  <a:extLst>
                    <a:ext uri="{9D8B030D-6E8A-4147-A177-3AD203B41FA5}">
                      <a16:colId xmlns:a16="http://schemas.microsoft.com/office/drawing/2014/main" val="1529658963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4094993309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339944216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911603928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907720485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561425655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961692467"/>
                    </a:ext>
                  </a:extLst>
                </a:gridCol>
              </a:tblGrid>
              <a:tr h="532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расходов (раздел, подраздел)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2025 год ПЕРВОНАЧАЛЬНЫЙ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2026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к 2025 году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2027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2028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83354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194 549,3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230 191,8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120 990,0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121 134,7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122 658,6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551888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 Жилищное хозяйство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90 960,8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93 832,3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14 855,7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11 539,3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12 214,2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009751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26 672,9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35 767,6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21 370,4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27 015,7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27 799,7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929904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Благоустройство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52 249,2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72 627,1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48 387,0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46 202,8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46 267,8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701777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24 666,4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27 964,7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36 376,9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130,1%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36 376,9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36 376,9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551075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Образование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679 283,0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690 746,3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705 319,1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102,1%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728 775,6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758 548,3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34290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Дошкольное образование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180 701,9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187 339,4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184 817,9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194 917,0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214 075,9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06615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Общее образование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380 660,2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379 041,5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391 518,3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103,3%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402 557,6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412 937,7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235056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Дополнительное образование детей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51 286,6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54 618,2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57 889,2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106,0%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57 888,9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57 888,9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909872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Молодежная политика и оздоровление детей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9 027,1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9 951,3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10 373,7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10 373,7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10 373,7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746512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образования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57 607,1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59 795,9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60 719,9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101,5%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63 038,4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63 272,1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729993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Культура и кинематография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130 590,9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113 238,9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920138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Культура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130 590,9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113 238,9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114 444,2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114 446,0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114 447,7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90045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Социальная политика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34 671,6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48 233,6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45 423,6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45 730,3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45 748,2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707785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Пенсионное обеспечение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7 136,2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11 481,3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14 003,5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14 003,5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14 003,5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680665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Социальное обеспечение населения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545,4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1 627,7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1 973,8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121,3%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2 258,6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2 258,6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169696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Охрана семьи и детства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26 475,1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34 609,7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28 931,3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28 953,3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28 971,2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177710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социальной политики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514,9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514,9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514,9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514,9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514,9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333061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6 022,3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6 798,9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7 684,9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113,0%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7 684,9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7 684,9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331572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Массовый спорт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3 698,6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2 626,7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2 351,3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2 351,3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2 351,3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549631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2 323,7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4 172,2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5 333,6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127,8%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5 333,6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5 333,6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22690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4 741,9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5 084,7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13942"/>
                  </a:ext>
                </a:extLst>
              </a:tr>
              <a:tr h="408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Периодическая печать и издательства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4 741,9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5 084,7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646336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УУР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21 298,4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45 187,4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914905"/>
                  </a:ext>
                </a:extLst>
              </a:tr>
              <a:tr h="251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ВСЕГО РАСХОДОВ</a:t>
                      </a: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1 499 031,0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1 520 134,3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1 269 439,8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1 334 409,5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1 402 099,2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44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728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Скругленный прямоугольник 290"/>
          <p:cNvSpPr/>
          <p:nvPr/>
        </p:nvSpPr>
        <p:spPr>
          <a:xfrm>
            <a:off x="3818682" y="2132623"/>
            <a:ext cx="2909611" cy="4964220"/>
          </a:xfrm>
          <a:prstGeom prst="roundRect">
            <a:avLst>
              <a:gd name="adj" fmla="val 6946"/>
            </a:avLst>
          </a:prstGeom>
          <a:gradFill flip="none" rotWithShape="1">
            <a:gsLst>
              <a:gs pos="0">
                <a:srgbClr val="4070AA"/>
              </a:gs>
              <a:gs pos="100000">
                <a:srgbClr val="6691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86382" y="2166191"/>
            <a:ext cx="3214941" cy="4957446"/>
          </a:xfrm>
          <a:prstGeom prst="roundRect">
            <a:avLst>
              <a:gd name="adj" fmla="val 6946"/>
            </a:avLst>
          </a:prstGeom>
          <a:gradFill flip="none" rotWithShape="1">
            <a:gsLst>
              <a:gs pos="0">
                <a:srgbClr val="4070AA"/>
              </a:gs>
              <a:gs pos="100000">
                <a:srgbClr val="6691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16632" y="35496"/>
            <a:ext cx="6624737" cy="371244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ПРОГРАММНЫЕ И НЕПРОГРАММНЫЕ РАСХОДЫ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10070" y="2702718"/>
            <a:ext cx="2308241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1 188,0</a:t>
            </a:r>
          </a:p>
          <a:p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программные расходы 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2026 году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84954" y="2616673"/>
            <a:ext cx="1929376" cy="1224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81,4</a:t>
            </a:r>
          </a:p>
          <a:p>
            <a:r>
              <a:rPr lang="ru-RU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непрограммные расходы </a:t>
            </a:r>
          </a:p>
          <a:p>
            <a:r>
              <a:rPr lang="ru-RU" sz="105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2026 году</a:t>
            </a:r>
          </a:p>
          <a:p>
            <a:pPr algn="ctr"/>
            <a:endParaRPr lang="ru-RU" sz="300" b="1" dirty="0">
              <a:solidFill>
                <a:srgbClr val="FF9A7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6632" y="1577617"/>
            <a:ext cx="3591008" cy="1063742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ПРОГРАММНЫЕ РАСХОДЫ</a:t>
            </a:r>
          </a:p>
          <a:p>
            <a:pPr algn="just"/>
            <a:endParaRPr lang="ru-RU" sz="3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расходы распределены исходя из необходимости достижения запланированных индикаторов и конечных результатов по итогам действия </a:t>
            </a:r>
            <a:r>
              <a:rPr lang="en-US" sz="1200" dirty="0" err="1">
                <a:solidFill>
                  <a:schemeClr val="bg1"/>
                </a:solidFill>
              </a:rPr>
              <a:t>i</a:t>
            </a:r>
            <a:r>
              <a:rPr lang="en-US" sz="1200" dirty="0">
                <a:solidFill>
                  <a:schemeClr val="bg1"/>
                </a:solidFill>
              </a:rPr>
              <a:t>-</a:t>
            </a:r>
            <a:r>
              <a:rPr lang="ru-RU" sz="1200" dirty="0">
                <a:solidFill>
                  <a:schemeClr val="bg1"/>
                </a:solidFill>
              </a:rPr>
              <a:t>программы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15286" y="1599055"/>
            <a:ext cx="3093122" cy="755965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 algn="just"/>
            <a:r>
              <a:rPr lang="ru-RU" sz="1200" b="1" dirty="0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just"/>
            <a:endParaRPr lang="ru-RU" sz="3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расходы, не вошедшие в мероприятия программ</a:t>
            </a:r>
            <a:endParaRPr lang="ru-RU" sz="14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129706" y="2802467"/>
            <a:ext cx="1440160" cy="85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2026 </a:t>
            </a:r>
          </a:p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sz="100" b="1" dirty="0">
              <a:solidFill>
                <a:srgbClr val="FFA7A9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4" name="Прямоугольник 293"/>
          <p:cNvSpPr/>
          <p:nvPr/>
        </p:nvSpPr>
        <p:spPr>
          <a:xfrm>
            <a:off x="116632" y="4281957"/>
            <a:ext cx="1440160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2027 </a:t>
            </a:r>
          </a:p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ГОД</a:t>
            </a:r>
          </a:p>
          <a:p>
            <a:endParaRPr lang="ru-RU" sz="2400" b="1" dirty="0">
              <a:solidFill>
                <a:srgbClr val="FFA7A9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5" name="Прямоугольник 294"/>
          <p:cNvSpPr/>
          <p:nvPr/>
        </p:nvSpPr>
        <p:spPr>
          <a:xfrm>
            <a:off x="108474" y="5781002"/>
            <a:ext cx="1440160" cy="8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2028</a:t>
            </a:r>
            <a:r>
              <a:rPr lang="ru-RU" b="1" dirty="0">
                <a:solidFill>
                  <a:srgbClr val="FF595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sz="100" b="1" dirty="0">
              <a:solidFill>
                <a:srgbClr val="FF595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1140342" y="4185313"/>
            <a:ext cx="2308241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1 228,2</a:t>
            </a:r>
          </a:p>
          <a:p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программные расходы 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2027 году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7" name="Прямоугольник 296"/>
          <p:cNvSpPr/>
          <p:nvPr/>
        </p:nvSpPr>
        <p:spPr>
          <a:xfrm>
            <a:off x="4721804" y="4117320"/>
            <a:ext cx="1675192" cy="1355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84,9</a:t>
            </a:r>
          </a:p>
          <a:p>
            <a:r>
              <a:rPr lang="ru-RU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непрограммные расходы бюджета в 2027 году</a:t>
            </a:r>
          </a:p>
          <a:p>
            <a:pPr algn="ctr"/>
            <a:endParaRPr lang="ru-RU" sz="100" b="1" dirty="0">
              <a:solidFill>
                <a:srgbClr val="FF9A7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8" name="Прямоугольник 297"/>
          <p:cNvSpPr/>
          <p:nvPr/>
        </p:nvSpPr>
        <p:spPr>
          <a:xfrm>
            <a:off x="1120757" y="5706850"/>
            <a:ext cx="2308241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1 274,6</a:t>
            </a:r>
          </a:p>
          <a:p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программные расходы 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2028 году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9" name="Прямоугольник 298"/>
          <p:cNvSpPr/>
          <p:nvPr/>
        </p:nvSpPr>
        <p:spPr>
          <a:xfrm>
            <a:off x="4680416" y="5625796"/>
            <a:ext cx="1883889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82,3</a:t>
            </a:r>
          </a:p>
          <a:p>
            <a:r>
              <a:rPr lang="ru-RU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непрограммные расходы </a:t>
            </a:r>
          </a:p>
          <a:p>
            <a:r>
              <a:rPr lang="ru-RU" sz="105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2028 году</a:t>
            </a:r>
          </a:p>
          <a:p>
            <a:pPr algn="ctr"/>
            <a:endParaRPr lang="ru-RU" sz="100" b="1" dirty="0">
              <a:solidFill>
                <a:srgbClr val="FF9A7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949125" y="2416379"/>
            <a:ext cx="1260000" cy="1260000"/>
            <a:chOff x="9369585" y="2354580"/>
            <a:chExt cx="1625629" cy="15768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Пирог 27"/>
            <p:cNvSpPr>
              <a:spLocks/>
            </p:cNvSpPr>
            <p:nvPr/>
          </p:nvSpPr>
          <p:spPr>
            <a:xfrm>
              <a:off x="9369585" y="2354580"/>
              <a:ext cx="1577318" cy="1576800"/>
            </a:xfrm>
            <a:prstGeom prst="pie">
              <a:avLst>
                <a:gd name="adj1" fmla="val 0"/>
                <a:gd name="adj2" fmla="val 19053872"/>
              </a:avLst>
            </a:prstGeom>
            <a:solidFill>
              <a:srgbClr val="669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664" tIns="42332" rIns="84664" bIns="42332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9412850" y="2377853"/>
              <a:ext cx="1582364" cy="1502135"/>
              <a:chOff x="9412850" y="2377853"/>
              <a:chExt cx="1582364" cy="1502135"/>
            </a:xfrm>
          </p:grpSpPr>
          <p:sp>
            <p:nvSpPr>
              <p:cNvPr id="29" name="Пирог 28"/>
              <p:cNvSpPr>
                <a:spLocks noChangeAspect="1"/>
              </p:cNvSpPr>
              <p:nvPr/>
            </p:nvSpPr>
            <p:spPr>
              <a:xfrm>
                <a:off x="9417896" y="2377853"/>
                <a:ext cx="1577318" cy="1502135"/>
              </a:xfrm>
              <a:prstGeom prst="pie">
                <a:avLst>
                  <a:gd name="adj1" fmla="val 19054446"/>
                  <a:gd name="adj2" fmla="val 21599195"/>
                </a:avLst>
              </a:prstGeom>
              <a:solidFill>
                <a:srgbClr val="FF9A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4664" tIns="42332" rIns="84664" bIns="42332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412850" y="2573163"/>
                <a:ext cx="1085090" cy="434372"/>
              </a:xfrm>
              <a:prstGeom prst="rect">
                <a:avLst/>
              </a:prstGeom>
              <a:solidFill>
                <a:srgbClr val="6691C6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93,6%</a:t>
                </a:r>
              </a:p>
            </p:txBody>
          </p:sp>
          <p:sp>
            <p:nvSpPr>
              <p:cNvPr id="300" name="Прямоугольник 299"/>
              <p:cNvSpPr/>
              <p:nvPr/>
            </p:nvSpPr>
            <p:spPr>
              <a:xfrm rot="1124409">
                <a:off x="10748009" y="2779522"/>
                <a:ext cx="219072" cy="177824"/>
              </a:xfrm>
              <a:prstGeom prst="rect">
                <a:avLst/>
              </a:prstGeom>
              <a:solidFill>
                <a:srgbClr val="FF9A7C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6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0053072" y="3137299"/>
                <a:ext cx="911365" cy="434372"/>
              </a:xfrm>
              <a:prstGeom prst="rect">
                <a:avLst/>
              </a:prstGeom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6,4%</a:t>
                </a:r>
              </a:p>
            </p:txBody>
          </p:sp>
        </p:grpSp>
      </p:grpSp>
      <p:grpSp>
        <p:nvGrpSpPr>
          <p:cNvPr id="301" name="Группа 300"/>
          <p:cNvGrpSpPr/>
          <p:nvPr/>
        </p:nvGrpSpPr>
        <p:grpSpPr>
          <a:xfrm>
            <a:off x="2982659" y="4036956"/>
            <a:ext cx="1260000" cy="1260000"/>
            <a:chOff x="9369585" y="2354580"/>
            <a:chExt cx="1625629" cy="15768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2" name="Пирог 301"/>
            <p:cNvSpPr>
              <a:spLocks/>
            </p:cNvSpPr>
            <p:nvPr/>
          </p:nvSpPr>
          <p:spPr>
            <a:xfrm>
              <a:off x="9369585" y="2354580"/>
              <a:ext cx="1577318" cy="1576800"/>
            </a:xfrm>
            <a:prstGeom prst="pie">
              <a:avLst>
                <a:gd name="adj1" fmla="val 0"/>
                <a:gd name="adj2" fmla="val 19053872"/>
              </a:avLst>
            </a:prstGeom>
            <a:solidFill>
              <a:srgbClr val="669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664" tIns="42332" rIns="84664" bIns="42332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03" name="Группа 302"/>
            <p:cNvGrpSpPr/>
            <p:nvPr/>
          </p:nvGrpSpPr>
          <p:grpSpPr>
            <a:xfrm>
              <a:off x="9412850" y="2377853"/>
              <a:ext cx="1582364" cy="1502135"/>
              <a:chOff x="9412850" y="2377853"/>
              <a:chExt cx="1582364" cy="1502135"/>
            </a:xfrm>
          </p:grpSpPr>
          <p:sp>
            <p:nvSpPr>
              <p:cNvPr id="304" name="Пирог 303"/>
              <p:cNvSpPr>
                <a:spLocks noChangeAspect="1"/>
              </p:cNvSpPr>
              <p:nvPr/>
            </p:nvSpPr>
            <p:spPr>
              <a:xfrm>
                <a:off x="9417896" y="2377853"/>
                <a:ext cx="1577318" cy="1502135"/>
              </a:xfrm>
              <a:prstGeom prst="pie">
                <a:avLst>
                  <a:gd name="adj1" fmla="val 19054446"/>
                  <a:gd name="adj2" fmla="val 21599195"/>
                </a:avLst>
              </a:prstGeom>
              <a:solidFill>
                <a:srgbClr val="FF9A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4664" tIns="42332" rIns="84664" bIns="42332" rtlCol="0" anchor="ctr"/>
              <a:lstStyle/>
              <a:p>
                <a:pPr algn="ctr"/>
                <a:endParaRPr lang="ru-RU">
                  <a:solidFill>
                    <a:srgbClr val="FF9A7C"/>
                  </a:solidFill>
                </a:endParaRPr>
              </a:p>
            </p:txBody>
          </p:sp>
          <p:sp>
            <p:nvSpPr>
              <p:cNvPr id="305" name="Прямоугольник 304"/>
              <p:cNvSpPr/>
              <p:nvPr/>
            </p:nvSpPr>
            <p:spPr>
              <a:xfrm>
                <a:off x="9412850" y="2573163"/>
                <a:ext cx="1085090" cy="434372"/>
              </a:xfrm>
              <a:prstGeom prst="rect">
                <a:avLst/>
              </a:prstGeom>
              <a:solidFill>
                <a:srgbClr val="6691C6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93,5%</a:t>
                </a:r>
              </a:p>
            </p:txBody>
          </p:sp>
          <p:sp>
            <p:nvSpPr>
              <p:cNvPr id="306" name="Прямоугольник 305"/>
              <p:cNvSpPr/>
              <p:nvPr/>
            </p:nvSpPr>
            <p:spPr>
              <a:xfrm rot="1124409">
                <a:off x="10748009" y="2779522"/>
                <a:ext cx="219072" cy="177824"/>
              </a:xfrm>
              <a:prstGeom prst="rect">
                <a:avLst/>
              </a:prstGeom>
              <a:solidFill>
                <a:srgbClr val="FF9A7C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6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07" name="Прямоугольник 306"/>
              <p:cNvSpPr/>
              <p:nvPr/>
            </p:nvSpPr>
            <p:spPr>
              <a:xfrm>
                <a:off x="10053072" y="3137299"/>
                <a:ext cx="911365" cy="434372"/>
              </a:xfrm>
              <a:prstGeom prst="rect">
                <a:avLst/>
              </a:prstGeom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6,5%</a:t>
                </a:r>
              </a:p>
            </p:txBody>
          </p:sp>
        </p:grpSp>
      </p:grpSp>
      <p:grpSp>
        <p:nvGrpSpPr>
          <p:cNvPr id="308" name="Группа 307"/>
          <p:cNvGrpSpPr/>
          <p:nvPr/>
        </p:nvGrpSpPr>
        <p:grpSpPr>
          <a:xfrm>
            <a:off x="2982659" y="5549759"/>
            <a:ext cx="1259999" cy="1260000"/>
            <a:chOff x="9369585" y="2354580"/>
            <a:chExt cx="1625629" cy="15768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9" name="Пирог 308"/>
            <p:cNvSpPr>
              <a:spLocks/>
            </p:cNvSpPr>
            <p:nvPr/>
          </p:nvSpPr>
          <p:spPr>
            <a:xfrm>
              <a:off x="9369585" y="2354580"/>
              <a:ext cx="1577318" cy="1576800"/>
            </a:xfrm>
            <a:prstGeom prst="pie">
              <a:avLst>
                <a:gd name="adj1" fmla="val 0"/>
                <a:gd name="adj2" fmla="val 19053872"/>
              </a:avLst>
            </a:prstGeom>
            <a:solidFill>
              <a:srgbClr val="669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664" tIns="42332" rIns="84664" bIns="42332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10" name="Группа 309"/>
            <p:cNvGrpSpPr/>
            <p:nvPr/>
          </p:nvGrpSpPr>
          <p:grpSpPr>
            <a:xfrm>
              <a:off x="9412849" y="2377853"/>
              <a:ext cx="1582365" cy="1502135"/>
              <a:chOff x="9412849" y="2377853"/>
              <a:chExt cx="1582365" cy="1502135"/>
            </a:xfrm>
          </p:grpSpPr>
          <p:sp>
            <p:nvSpPr>
              <p:cNvPr id="311" name="Пирог 310"/>
              <p:cNvSpPr>
                <a:spLocks noChangeAspect="1"/>
              </p:cNvSpPr>
              <p:nvPr/>
            </p:nvSpPr>
            <p:spPr>
              <a:xfrm>
                <a:off x="9417896" y="2377853"/>
                <a:ext cx="1577318" cy="1502135"/>
              </a:xfrm>
              <a:prstGeom prst="pie">
                <a:avLst>
                  <a:gd name="adj1" fmla="val 19054446"/>
                  <a:gd name="adj2" fmla="val 21599195"/>
                </a:avLst>
              </a:prstGeom>
              <a:solidFill>
                <a:srgbClr val="FF9A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4664" tIns="42332" rIns="84664" bIns="42332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Прямоугольник 311"/>
              <p:cNvSpPr/>
              <p:nvPr/>
            </p:nvSpPr>
            <p:spPr>
              <a:xfrm>
                <a:off x="9412849" y="2573163"/>
                <a:ext cx="1085091" cy="434372"/>
              </a:xfrm>
              <a:prstGeom prst="rect">
                <a:avLst/>
              </a:prstGeom>
              <a:solidFill>
                <a:srgbClr val="6691C6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93,9%</a:t>
                </a:r>
              </a:p>
            </p:txBody>
          </p:sp>
          <p:sp>
            <p:nvSpPr>
              <p:cNvPr id="313" name="Прямоугольник 312"/>
              <p:cNvSpPr/>
              <p:nvPr/>
            </p:nvSpPr>
            <p:spPr>
              <a:xfrm rot="1124409">
                <a:off x="10748009" y="2779522"/>
                <a:ext cx="219072" cy="177824"/>
              </a:xfrm>
              <a:prstGeom prst="rect">
                <a:avLst/>
              </a:prstGeom>
              <a:solidFill>
                <a:srgbClr val="FF9A7C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6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14" name="Прямоугольник 313"/>
              <p:cNvSpPr/>
              <p:nvPr/>
            </p:nvSpPr>
            <p:spPr>
              <a:xfrm>
                <a:off x="10053070" y="3137299"/>
                <a:ext cx="911366" cy="434372"/>
              </a:xfrm>
              <a:prstGeom prst="rect">
                <a:avLst/>
              </a:prstGeom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6,1%</a:t>
                </a:r>
              </a:p>
            </p:txBody>
          </p:sp>
        </p:grpSp>
      </p:grpSp>
      <p:sp>
        <p:nvSpPr>
          <p:cNvPr id="73" name="Заголовок 3"/>
          <p:cNvSpPr>
            <a:spLocks noGrp="1"/>
          </p:cNvSpPr>
          <p:nvPr>
            <p:ph type="title"/>
          </p:nvPr>
        </p:nvSpPr>
        <p:spPr>
          <a:xfrm>
            <a:off x="129706" y="429028"/>
            <a:ext cx="64846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Муниципальная программа Дальнеконстантиновского муниципального округа - увязанный по ресурсам, исполнителям и срокам осуществления комплекс мероприятий, направленный на наиболее эффективное решение задач социально-экономического развития Дальнеконстантиновского муниципального округа </a:t>
            </a:r>
            <a:endParaRPr lang="ru-RU" sz="1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41661" y="8657167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21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6155" y="7251685"/>
            <a:ext cx="6495495" cy="1569087"/>
            <a:chOff x="188639" y="5872718"/>
            <a:chExt cx="6480721" cy="244369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88639" y="5872718"/>
              <a:ext cx="6480721" cy="2443698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Picture 4" descr="C:\Users\kapustin_ns\Downloads\iconmonstr-note-35-240 (1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58" y="5979857"/>
              <a:ext cx="380907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8" descr="C:\Users\kapustin_ns\Downloads\iconmonstr-gear-11-240 (2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221" y="5980718"/>
              <a:ext cx="40129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C:\Users\kapustin_ns\Downloads\iconmonstr-magnifier-10-240 (3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58" y="7217600"/>
              <a:ext cx="380907" cy="474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0" descr="C:\Users\kapustin_ns\Downloads\iconmonstr-upload-9-240 (1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036" y="7217600"/>
              <a:ext cx="424483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единительная линия 4"/>
            <p:cNvCxnSpPr>
              <a:stCxn id="3" idx="0"/>
              <a:endCxn id="3" idx="2"/>
            </p:cNvCxnSpPr>
            <p:nvPr/>
          </p:nvCxnSpPr>
          <p:spPr>
            <a:xfrm>
              <a:off x="3429000" y="5872718"/>
              <a:ext cx="0" cy="244369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3" idx="3"/>
              <a:endCxn id="3" idx="1"/>
            </p:cNvCxnSpPr>
            <p:nvPr/>
          </p:nvCxnSpPr>
          <p:spPr>
            <a:xfrm flipH="1">
              <a:off x="188639" y="7094567"/>
              <a:ext cx="64807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Скругленный прямоугольник 66"/>
            <p:cNvSpPr/>
            <p:nvPr/>
          </p:nvSpPr>
          <p:spPr>
            <a:xfrm>
              <a:off x="2608648" y="6421948"/>
              <a:ext cx="1728191" cy="1442655"/>
            </a:xfrm>
            <a:prstGeom prst="roundRect">
              <a:avLst/>
            </a:prstGeom>
            <a:solidFill>
              <a:srgbClr val="FF2F3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16</a:t>
              </a:r>
            </a:p>
            <a:p>
              <a:pPr algn="ctr"/>
              <a:r>
                <a:rPr lang="ru-RU" sz="1100" dirty="0"/>
                <a:t>муниципальных программ</a:t>
              </a: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C9B2E7-22ED-FB3E-5F0E-DBEAD39C76AD}"/>
              </a:ext>
            </a:extLst>
          </p:cNvPr>
          <p:cNvSpPr/>
          <p:nvPr/>
        </p:nvSpPr>
        <p:spPr>
          <a:xfrm>
            <a:off x="771089" y="7400291"/>
            <a:ext cx="2308241" cy="47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Исполнение бюджета по программной классификации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7D36B6-E909-B193-987E-453EA9A42CFC}"/>
              </a:ext>
            </a:extLst>
          </p:cNvPr>
          <p:cNvSpPr/>
          <p:nvPr/>
        </p:nvSpPr>
        <p:spPr>
          <a:xfrm>
            <a:off x="3818683" y="7365252"/>
            <a:ext cx="2308241" cy="608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Взаимосвязь бюджетных расходов  с результатами реализации 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</a:rPr>
              <a:t>муниципальных программ</a:t>
            </a:r>
          </a:p>
          <a:p>
            <a:pPr algn="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9D08AA-EBA3-A927-8CA9-C7DF6009B556}"/>
              </a:ext>
            </a:extLst>
          </p:cNvPr>
          <p:cNvSpPr/>
          <p:nvPr/>
        </p:nvSpPr>
        <p:spPr>
          <a:xfrm>
            <a:off x="795503" y="8116256"/>
            <a:ext cx="1946223" cy="716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Мониторинг показателей исполнения целевых программ, оценка эффективности бюджетных расходов 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5E17F8-4FEB-56AA-DB21-BACCCF36EB91}"/>
              </a:ext>
            </a:extLst>
          </p:cNvPr>
          <p:cNvSpPr/>
          <p:nvPr/>
        </p:nvSpPr>
        <p:spPr>
          <a:xfrm>
            <a:off x="4030019" y="8212061"/>
            <a:ext cx="2149156" cy="608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Повышение качества бюджетного планирования и исполнения бюджета</a:t>
            </a:r>
          </a:p>
          <a:p>
            <a:pPr algn="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1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107504"/>
            <a:ext cx="6858000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КАКИЕ ОСНОВНЫЕ МУНИЦИПАЛЬНЫЕ ПРОГРАММЫ БУДУТ РЕАЛИЗОВЫВАТЬСЯ В 2026 ГОДУ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5518" y="989656"/>
            <a:ext cx="6391845" cy="486000"/>
          </a:xfrm>
          <a:prstGeom prst="roundRect">
            <a:avLst/>
          </a:prstGeom>
          <a:gradFill flip="none" rotWithShape="1">
            <a:gsLst>
              <a:gs pos="0">
                <a:srgbClr val="1F497D"/>
              </a:gs>
              <a:gs pos="8500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134"/>
          <p:cNvSpPr txBox="1"/>
          <p:nvPr/>
        </p:nvSpPr>
        <p:spPr>
          <a:xfrm>
            <a:off x="404664" y="1011403"/>
            <a:ext cx="4589848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just" font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РАЗВИТИЕ ОБРАЗОВАНИЯ ДАЛЬНЕКОНСТАНТИНОВСКОГО МУНИЦИПАЛЬНОГО ОКРУГА НИЖЕГОРОДСКОЙ ОБЛАСТИ</a:t>
            </a:r>
          </a:p>
        </p:txBody>
      </p:sp>
      <p:sp>
        <p:nvSpPr>
          <p:cNvPr id="16" name="Round-head Rectangle"/>
          <p:cNvSpPr/>
          <p:nvPr/>
        </p:nvSpPr>
        <p:spPr>
          <a:xfrm>
            <a:off x="4665960" y="1039116"/>
            <a:ext cx="1656000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684,0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95518" y="1560282"/>
            <a:ext cx="6391845" cy="486000"/>
          </a:xfrm>
          <a:prstGeom prst="roundRect">
            <a:avLst/>
          </a:prstGeom>
          <a:gradFill flip="none" rotWithShape="1">
            <a:gsLst>
              <a:gs pos="0">
                <a:srgbClr val="1F497D"/>
              </a:gs>
              <a:gs pos="7700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 134"/>
          <p:cNvSpPr txBox="1"/>
          <p:nvPr/>
        </p:nvSpPr>
        <p:spPr>
          <a:xfrm>
            <a:off x="404664" y="1584905"/>
            <a:ext cx="4261296" cy="4563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1000" b="1"/>
              <a:t>ПОВЫШЕНИЕ КАЧЕСТВА ЖИЗНИ НАСЕЛЕНИЯ ДАЛЬНЕКОНСТАНТИНОВСКОГО МУНИЦИПАЛЬНОГО ОКРУГА НИЖЕГОРОДСКОЙ ОБЛАСТИ</a:t>
            </a:r>
            <a:endParaRPr lang="ru-RU" sz="1000" b="1" dirty="0"/>
          </a:p>
        </p:txBody>
      </p:sp>
      <p:sp>
        <p:nvSpPr>
          <p:cNvPr id="78" name="Round-head Rectangle"/>
          <p:cNvSpPr/>
          <p:nvPr/>
        </p:nvSpPr>
        <p:spPr>
          <a:xfrm>
            <a:off x="4539853" y="1600446"/>
            <a:ext cx="1656000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162,7 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22360" y="2134830"/>
            <a:ext cx="6391845" cy="486000"/>
          </a:xfrm>
          <a:prstGeom prst="roundRect">
            <a:avLst/>
          </a:prstGeom>
          <a:gradFill flip="none" rotWithShape="1">
            <a:gsLst>
              <a:gs pos="0">
                <a:srgbClr val="1F497D"/>
              </a:gs>
              <a:gs pos="7600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5518" y="2680641"/>
            <a:ext cx="6391845" cy="486000"/>
          </a:xfrm>
          <a:prstGeom prst="roundRect">
            <a:avLst/>
          </a:prstGeom>
          <a:gradFill flip="none" rotWithShape="1">
            <a:gsLst>
              <a:gs pos="74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 134"/>
          <p:cNvSpPr txBox="1"/>
          <p:nvPr/>
        </p:nvSpPr>
        <p:spPr>
          <a:xfrm>
            <a:off x="317566" y="2674974"/>
            <a:ext cx="4086809" cy="47454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b="1"/>
              <a:t>РАЗВИТИЕ МУНИЦИПАЛЬНОЙ СЛУЖБЫ В ДАЛЬНЕКОНСТАНТИНОВСКОМ МУНИЦИПАЛЬНОМ ОКРУГЕ НИЖЕГОРОДСКОЙ ОБЛАСТИ</a:t>
            </a:r>
            <a:endParaRPr lang="ru-RU" b="1" dirty="0"/>
          </a:p>
        </p:txBody>
      </p:sp>
      <p:sp>
        <p:nvSpPr>
          <p:cNvPr id="98" name="Round-head Rectangle"/>
          <p:cNvSpPr/>
          <p:nvPr/>
        </p:nvSpPr>
        <p:spPr>
          <a:xfrm>
            <a:off x="4381275" y="2665867"/>
            <a:ext cx="1656000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105,0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95518" y="3243585"/>
            <a:ext cx="6391845" cy="486000"/>
          </a:xfrm>
          <a:prstGeom prst="roundRect">
            <a:avLst/>
          </a:prstGeom>
          <a:gradFill flip="none" rotWithShape="1">
            <a:gsLst>
              <a:gs pos="71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 134"/>
          <p:cNvSpPr txBox="1"/>
          <p:nvPr/>
        </p:nvSpPr>
        <p:spPr>
          <a:xfrm>
            <a:off x="302591" y="3300705"/>
            <a:ext cx="3872463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1000" b="1"/>
              <a:t>ОБЕСПЕЧЕНИЕ БЕЗОПАСНОСТИ НАСЕЛЕНИЯ НА ТЕРРИТОРИИ ДАЛЬНЕКОНСТАНТИНОВСКОГО МУНИЦИПАЛЬНОГО ОКРУГА НИЖЕГОРОДСКОЙ ОБЛАСТИ</a:t>
            </a:r>
            <a:endParaRPr lang="ru-RU" sz="1000" b="1" dirty="0"/>
          </a:p>
        </p:txBody>
      </p:sp>
      <p:sp>
        <p:nvSpPr>
          <p:cNvPr id="105" name="Round-head Rectangle"/>
          <p:cNvSpPr/>
          <p:nvPr/>
        </p:nvSpPr>
        <p:spPr>
          <a:xfrm>
            <a:off x="4487115" y="3240268"/>
            <a:ext cx="1367968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35,5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95518" y="3814211"/>
            <a:ext cx="6391845" cy="486000"/>
          </a:xfrm>
          <a:prstGeom prst="roundRect">
            <a:avLst/>
          </a:prstGeom>
          <a:gradFill flip="none" rotWithShape="1">
            <a:gsLst>
              <a:gs pos="65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 134"/>
          <p:cNvSpPr txBox="1"/>
          <p:nvPr/>
        </p:nvSpPr>
        <p:spPr>
          <a:xfrm>
            <a:off x="330559" y="3850338"/>
            <a:ext cx="376560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900" b="1"/>
              <a:t>УПРАВЛЕНИЕ МУНИЦИПАЛЬНЫМИ ФИНАНСАМИ ДАЛЬНЕКОНСТАНТИНОВСКОГО МУНИЦИПАЛЬНОГО ОКРУГА</a:t>
            </a:r>
            <a:endParaRPr lang="ru-RU" sz="9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5518" y="4375312"/>
            <a:ext cx="6391845" cy="486000"/>
          </a:xfrm>
          <a:prstGeom prst="roundRect">
            <a:avLst/>
          </a:prstGeom>
          <a:gradFill flip="none" rotWithShape="1">
            <a:gsLst>
              <a:gs pos="62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14" name="Text 134"/>
          <p:cNvSpPr txBox="1"/>
          <p:nvPr/>
        </p:nvSpPr>
        <p:spPr>
          <a:xfrm>
            <a:off x="317566" y="4402603"/>
            <a:ext cx="3600400" cy="5411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900" b="1" dirty="0"/>
              <a:t>ПОДДЕРЖКА И РАЗВИТИЕ ДОПОЛНИТЕЛЬНОГО ОБРАЗОВАНИЯ ДЕТЕЙ ДАЛЬНЕКОНСТАНТИНОВСКОГО МУНИЦИПАЛЬНОГО ОКРУГА В ОБЛАСТИ ОБЩЕГО ХУДОЖЕСТВЕННО-ЭСТЕТИЧЕСКОГО ОБРАЗОВАНИЯ</a:t>
            </a:r>
          </a:p>
        </p:txBody>
      </p:sp>
      <p:sp>
        <p:nvSpPr>
          <p:cNvPr id="92" name="Round-head Rectangle"/>
          <p:cNvSpPr/>
          <p:nvPr/>
        </p:nvSpPr>
        <p:spPr>
          <a:xfrm>
            <a:off x="4241647" y="3842891"/>
            <a:ext cx="1367968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34,1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4" name="Round-head Rectangle"/>
          <p:cNvSpPr/>
          <p:nvPr/>
        </p:nvSpPr>
        <p:spPr>
          <a:xfrm>
            <a:off x="4096164" y="4407352"/>
            <a:ext cx="1367968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22,2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H="1">
            <a:off x="3212977" y="989656"/>
            <a:ext cx="1980876" cy="7326760"/>
          </a:xfrm>
          <a:prstGeom prst="line">
            <a:avLst/>
          </a:prstGeom>
          <a:ln w="73025">
            <a:solidFill>
              <a:srgbClr val="379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22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659" y="6954129"/>
            <a:ext cx="6408712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35602" y="7627694"/>
            <a:ext cx="365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Место для изображения</a:t>
            </a:r>
          </a:p>
        </p:txBody>
      </p:sp>
      <p:sp>
        <p:nvSpPr>
          <p:cNvPr id="4" name="Text 134">
            <a:extLst>
              <a:ext uri="{FF2B5EF4-FFF2-40B4-BE49-F238E27FC236}">
                <a16:creationId xmlns:a16="http://schemas.microsoft.com/office/drawing/2014/main" id="{523878BD-42B8-E15B-8B9A-1C57312C4CCF}"/>
              </a:ext>
            </a:extLst>
          </p:cNvPr>
          <p:cNvSpPr txBox="1"/>
          <p:nvPr/>
        </p:nvSpPr>
        <p:spPr>
          <a:xfrm>
            <a:off x="380885" y="2158135"/>
            <a:ext cx="4086809" cy="47755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1000" b="1"/>
              <a:t>РАЗВИТИЕ КУЛЬТУРЫ И ТУРИЗМА В ДАЛЬНЕКОНСТАНТИНОВСКОМ МУНИЦИПАЛЬНОМ ОКРУГЕ</a:t>
            </a:r>
            <a:endParaRPr lang="ru-RU" sz="1000" b="1" dirty="0"/>
          </a:p>
        </p:txBody>
      </p:sp>
      <p:sp>
        <p:nvSpPr>
          <p:cNvPr id="6" name="Round-head Rectangle">
            <a:extLst>
              <a:ext uri="{FF2B5EF4-FFF2-40B4-BE49-F238E27FC236}">
                <a16:creationId xmlns:a16="http://schemas.microsoft.com/office/drawing/2014/main" id="{2D7DD20C-2B29-BEF0-75CE-8DA9BCBCFEEE}"/>
              </a:ext>
            </a:extLst>
          </p:cNvPr>
          <p:cNvSpPr/>
          <p:nvPr/>
        </p:nvSpPr>
        <p:spPr>
          <a:xfrm>
            <a:off x="4539233" y="2165910"/>
            <a:ext cx="1656000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114,6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3" name="Скругленный прямоугольник 109">
            <a:extLst>
              <a:ext uri="{FF2B5EF4-FFF2-40B4-BE49-F238E27FC236}">
                <a16:creationId xmlns:a16="http://schemas.microsoft.com/office/drawing/2014/main" id="{C18E1BBD-FF2C-64A3-79F5-8AF311FD5377}"/>
              </a:ext>
            </a:extLst>
          </p:cNvPr>
          <p:cNvSpPr/>
          <p:nvPr/>
        </p:nvSpPr>
        <p:spPr>
          <a:xfrm>
            <a:off x="233077" y="4972066"/>
            <a:ext cx="6391845" cy="9404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50AC64-C2BD-B62C-1BEF-7F1EDEC85250}"/>
              </a:ext>
            </a:extLst>
          </p:cNvPr>
          <p:cNvSpPr/>
          <p:nvPr/>
        </p:nvSpPr>
        <p:spPr>
          <a:xfrm>
            <a:off x="182912" y="4978864"/>
            <a:ext cx="6391845" cy="956020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 algn="just"/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Муниципальные программы, действующие в период 2025 года, прошли (проходят) процедуру внесения изменений в части нового периода бюджетного планирования (2026-2028 годы), которые вступят в действие с 01.01.2026 г. 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F964AD-0857-E0D4-F112-1FB48ACAD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5" t="19384" r="15340" b="9920"/>
          <a:stretch/>
        </p:blipFill>
        <p:spPr bwMode="auto">
          <a:xfrm>
            <a:off x="3539921" y="6023200"/>
            <a:ext cx="3219450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80AE92-F4C5-CCF6-D416-54AE1618F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05" t="18244" r="15500" b="11915"/>
          <a:stretch/>
        </p:blipFill>
        <p:spPr bwMode="auto">
          <a:xfrm>
            <a:off x="279561" y="6017283"/>
            <a:ext cx="3219450" cy="233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8528F0-1833-268B-2CF2-4F2A3A318E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85" t="18244" r="15981" b="31585"/>
          <a:stretch/>
        </p:blipFill>
        <p:spPr bwMode="auto">
          <a:xfrm>
            <a:off x="781018" y="7149639"/>
            <a:ext cx="316230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EEA1C9-F0E6-03BC-4F1E-81A55116AF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65" t="18814" r="15820" b="19612"/>
          <a:stretch/>
        </p:blipFill>
        <p:spPr bwMode="auto">
          <a:xfrm>
            <a:off x="2903065" y="7048839"/>
            <a:ext cx="3190875" cy="1676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53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2000"/>
    </mc:Choice>
    <mc:Fallback xmlns="">
      <p:transition advTm="43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107504"/>
            <a:ext cx="6858000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ИЗМЕНИТСЯ ФИНАНСИРОВАНИЕ МУНИЦИПАЛЬНЫХ ПРОГРАММ В 2024-2028 ГОДАХ</a:t>
            </a:r>
            <a:endParaRPr lang="ru-RU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23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AD6059-7761-19CB-9A72-78DE6403BFAA}"/>
              </a:ext>
            </a:extLst>
          </p:cNvPr>
          <p:cNvSpPr/>
          <p:nvPr/>
        </p:nvSpPr>
        <p:spPr>
          <a:xfrm>
            <a:off x="0" y="750123"/>
            <a:ext cx="6858000" cy="294300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endParaRPr lang="ru-RU" sz="13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E9364CE-F82B-9168-B9CF-CE8F41CD1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416390"/>
              </p:ext>
            </p:extLst>
          </p:nvPr>
        </p:nvGraphicFramePr>
        <p:xfrm>
          <a:off x="152636" y="1162172"/>
          <a:ext cx="6552728" cy="7543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13061898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66933663"/>
                    </a:ext>
                  </a:extLst>
                </a:gridCol>
                <a:gridCol w="991452">
                  <a:extLst>
                    <a:ext uri="{9D8B030D-6E8A-4147-A177-3AD203B41FA5}">
                      <a16:colId xmlns:a16="http://schemas.microsoft.com/office/drawing/2014/main" val="2303895162"/>
                    </a:ext>
                  </a:extLst>
                </a:gridCol>
                <a:gridCol w="937528">
                  <a:extLst>
                    <a:ext uri="{9D8B030D-6E8A-4147-A177-3AD203B41FA5}">
                      <a16:colId xmlns:a16="http://schemas.microsoft.com/office/drawing/2014/main" val="2683867203"/>
                    </a:ext>
                  </a:extLst>
                </a:gridCol>
                <a:gridCol w="411280">
                  <a:extLst>
                    <a:ext uri="{9D8B030D-6E8A-4147-A177-3AD203B41FA5}">
                      <a16:colId xmlns:a16="http://schemas.microsoft.com/office/drawing/2014/main" val="305320808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3760309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28444356"/>
                    </a:ext>
                  </a:extLst>
                </a:gridCol>
              </a:tblGrid>
              <a:tr h="733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(исполнено)</a:t>
                      </a: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2025 год (первоначальный)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2026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к 2025 году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2027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2028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40327"/>
                  </a:ext>
                </a:extLst>
              </a:tr>
              <a:tr h="18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РАСХОДОВ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1 499 031 010,96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1 520 134 293,63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1 269 439 807,14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1 334 409 537,40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1 402 099 152,01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14098"/>
                  </a:ext>
                </a:extLst>
              </a:tr>
              <a:tr h="18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38730"/>
                  </a:ext>
                </a:extLst>
              </a:tr>
              <a:tr h="410403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на реализацию государственных и муниципальных программ: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1 349 310 301,75</a:t>
                      </a: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1 369 621 641,94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1 188 064 233,99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1 228 229 041,95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1 274 566 063,81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27005"/>
                  </a:ext>
                </a:extLst>
              </a:tr>
              <a:tr h="679212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образования Дальнеконстантиновского муниципального округа Нижегородской области"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654 994 436,38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669 039 531,51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683 994 315,95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702 450 820,69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717 223 580,69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358845"/>
                  </a:ext>
                </a:extLst>
              </a:tr>
              <a:tr h="948021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"Организация оплачиваемых общественных работ и временного трудоустройства на территории Дальнеконстантиновского муниципального округа"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40 938,88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395 076,35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476 996,59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476 996,59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630317"/>
                  </a:ext>
                </a:extLst>
              </a:tr>
              <a:tr h="410403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Государственная программа "Охрана окружающей среды Нижегородской области"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702874"/>
                  </a:ext>
                </a:extLst>
              </a:tr>
              <a:tr h="544807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культуры и туризма в Дальнеконстантиновском муниципальном округе"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108 677 776,53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113 355 684,41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114 561 106,62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114 562 906,62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114 564 606,62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828104"/>
                  </a:ext>
                </a:extLst>
              </a:tr>
              <a:tr h="108242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физической культуры, спорта, молодёжной политики и патриотическое воспитание граждан Дальнеконстантиновского муниципального округа Нижегородской области"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6 517 958,16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7 622 194,42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8 223 480,53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8 223 480,53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8 223 480,53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697769"/>
                  </a:ext>
                </a:extLst>
              </a:tr>
              <a:tr h="948021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«Развитие агропромышленного комплекса Дальнеконстантиновского муниципального округа Нижегородской области»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212 907 722,47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195 000 700,00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10 183 100,00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11 683 100,00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10 198 500,00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379086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FC942E-7E8A-E36F-7B41-DC4E65D08838}"/>
              </a:ext>
            </a:extLst>
          </p:cNvPr>
          <p:cNvSpPr/>
          <p:nvPr/>
        </p:nvSpPr>
        <p:spPr>
          <a:xfrm>
            <a:off x="5949280" y="750123"/>
            <a:ext cx="756084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635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2000"/>
    </mc:Choice>
    <mc:Fallback xmlns="">
      <p:transition advTm="43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107504"/>
            <a:ext cx="6858000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ИЗМЕНИТСЯ ФИНАНСИРОВАНИЕ МУНИЦИПАЛЬНЫХ ПРОГРАММ В 2024-2028 ГОДАХ</a:t>
            </a:r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24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E9364CE-F82B-9168-B9CF-CE8F41CD1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7007"/>
              </p:ext>
            </p:extLst>
          </p:nvPr>
        </p:nvGraphicFramePr>
        <p:xfrm>
          <a:off x="188640" y="1303237"/>
          <a:ext cx="6480719" cy="7186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789">
                  <a:extLst>
                    <a:ext uri="{9D8B030D-6E8A-4147-A177-3AD203B41FA5}">
                      <a16:colId xmlns:a16="http://schemas.microsoft.com/office/drawing/2014/main" val="1130618982"/>
                    </a:ext>
                  </a:extLst>
                </a:gridCol>
                <a:gridCol w="897634">
                  <a:extLst>
                    <a:ext uri="{9D8B030D-6E8A-4147-A177-3AD203B41FA5}">
                      <a16:colId xmlns:a16="http://schemas.microsoft.com/office/drawing/2014/main" val="2789679878"/>
                    </a:ext>
                  </a:extLst>
                </a:gridCol>
                <a:gridCol w="897634">
                  <a:extLst>
                    <a:ext uri="{9D8B030D-6E8A-4147-A177-3AD203B41FA5}">
                      <a16:colId xmlns:a16="http://schemas.microsoft.com/office/drawing/2014/main" val="2303895162"/>
                    </a:ext>
                  </a:extLst>
                </a:gridCol>
                <a:gridCol w="987399">
                  <a:extLst>
                    <a:ext uri="{9D8B030D-6E8A-4147-A177-3AD203B41FA5}">
                      <a16:colId xmlns:a16="http://schemas.microsoft.com/office/drawing/2014/main" val="26838672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53208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76030918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528444356"/>
                    </a:ext>
                  </a:extLst>
                </a:gridCol>
              </a:tblGrid>
              <a:tr h="617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(исполнено)</a:t>
                      </a: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2025 год (первоначальный)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2026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к 2025 году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2027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2028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40327"/>
                  </a:ext>
                </a:extLst>
              </a:tr>
              <a:tr h="138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787797"/>
                  </a:ext>
                </a:extLst>
              </a:tr>
              <a:tr h="68439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"Повышение качества жизни населения Дальнеконстантиновского муниципального округа Нижегородской области"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191 552 460,37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188 192 495,90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162 688 012,67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176 751 715,89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209 595 574,34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315179"/>
                  </a:ext>
                </a:extLst>
              </a:tr>
              <a:tr h="68439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"Управление муниципальной собственностью Дальнеконстантиновского муниципального округа Нижегородской области" 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4 258 007,95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4 916 004,15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7 879 461,02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7 879 461,02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7 879 461,02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02045"/>
                  </a:ext>
                </a:extLst>
              </a:tr>
              <a:tr h="571337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"Управление муниципальными финансами Дальнеконстантиновского муниципального округа"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38 250 151,76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29 878 976,82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34 100 184,61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34 357 984,61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35 038 284,61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816286"/>
                  </a:ext>
                </a:extLst>
              </a:tr>
              <a:tr h="68439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и поддержка малого и среднего предпринимательства в Дальнеконстантиновском муниципальном округе"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3 903 181,00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2 140 000,00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2 244 860,00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2 244 860,00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2 244 860,00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34007"/>
                  </a:ext>
                </a:extLst>
              </a:tr>
              <a:tr h="102356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 кадрового потенциала учреждений (организаций) здравоохранения, образования, культуры и спорта Дальнеконстантиновского муниципального округа"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600 000,00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986223"/>
                  </a:ext>
                </a:extLst>
              </a:tr>
              <a:tr h="68439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"Обеспечение безопасности населения на территории Дальнеконстантиновского муниципального округа Нижегородской области 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23 679 329,03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34 894 916,10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35 486 622,72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41 371 622,72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41 371 622,72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115404"/>
                  </a:ext>
                </a:extLst>
              </a:tr>
              <a:tr h="910511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"Комплексные меры противодействия злоупотреблению наркотиками и их незаконному обороту в Дальнеконстантиновском муниципальном округе"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104 950,00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110 600,00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126 200,00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126 200,00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126 200,00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854248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6D9B4A-2456-AE3E-624F-2A434C20206A}"/>
              </a:ext>
            </a:extLst>
          </p:cNvPr>
          <p:cNvSpPr/>
          <p:nvPr/>
        </p:nvSpPr>
        <p:spPr>
          <a:xfrm>
            <a:off x="5445224" y="750123"/>
            <a:ext cx="1260140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продолжение</a:t>
            </a:r>
            <a:endParaRPr lang="ru-RU" sz="110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37E9F4-F16E-2A04-3FBB-810E2B3DDC4E}"/>
              </a:ext>
            </a:extLst>
          </p:cNvPr>
          <p:cNvSpPr/>
          <p:nvPr/>
        </p:nvSpPr>
        <p:spPr>
          <a:xfrm>
            <a:off x="5956664" y="1007841"/>
            <a:ext cx="756084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75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2000"/>
    </mc:Choice>
    <mc:Fallback xmlns="">
      <p:transition advTm="43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107504"/>
            <a:ext cx="6858000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ИЗМЕНИТСЯ ФИНАНСИРОВАНИЕ МУНИЦИПАЛЬНЫХ ПРОГРАММ В 2024-2028 ГОДАХ</a:t>
            </a:r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25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E9364CE-F82B-9168-B9CF-CE8F41CD1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32377"/>
              </p:ext>
            </p:extLst>
          </p:nvPr>
        </p:nvGraphicFramePr>
        <p:xfrm>
          <a:off x="198625" y="1163919"/>
          <a:ext cx="6597736" cy="5813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655">
                  <a:extLst>
                    <a:ext uri="{9D8B030D-6E8A-4147-A177-3AD203B41FA5}">
                      <a16:colId xmlns:a16="http://schemas.microsoft.com/office/drawing/2014/main" val="1130618982"/>
                    </a:ext>
                  </a:extLst>
                </a:gridCol>
                <a:gridCol w="913842">
                  <a:extLst>
                    <a:ext uri="{9D8B030D-6E8A-4147-A177-3AD203B41FA5}">
                      <a16:colId xmlns:a16="http://schemas.microsoft.com/office/drawing/2014/main" val="1987183605"/>
                    </a:ext>
                  </a:extLst>
                </a:gridCol>
                <a:gridCol w="913842">
                  <a:extLst>
                    <a:ext uri="{9D8B030D-6E8A-4147-A177-3AD203B41FA5}">
                      <a16:colId xmlns:a16="http://schemas.microsoft.com/office/drawing/2014/main" val="2303895162"/>
                    </a:ext>
                  </a:extLst>
                </a:gridCol>
                <a:gridCol w="1051048">
                  <a:extLst>
                    <a:ext uri="{9D8B030D-6E8A-4147-A177-3AD203B41FA5}">
                      <a16:colId xmlns:a16="http://schemas.microsoft.com/office/drawing/2014/main" val="2683867203"/>
                    </a:ext>
                  </a:extLst>
                </a:gridCol>
                <a:gridCol w="429133">
                  <a:extLst>
                    <a:ext uri="{9D8B030D-6E8A-4147-A177-3AD203B41FA5}">
                      <a16:colId xmlns:a16="http://schemas.microsoft.com/office/drawing/2014/main" val="3053208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760309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28444356"/>
                    </a:ext>
                  </a:extLst>
                </a:gridCol>
              </a:tblGrid>
              <a:tr h="118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(исполнено)</a:t>
                      </a: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2025 год (первоначальный)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2026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к 2025 году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2027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2028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40327"/>
                  </a:ext>
                </a:extLst>
              </a:tr>
              <a:tr h="79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38730"/>
                  </a:ext>
                </a:extLst>
              </a:tr>
              <a:tr h="355512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"Профилактика безнадзорности, правонарушений, групповой и повторной преступности, употребления алкогольной продукции несовершеннолетними на территории Дальнеконстантиновского муниципального округа Нижегородской области"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136 258,00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124718"/>
                  </a:ext>
                </a:extLst>
              </a:tr>
              <a:tr h="355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"Развитие муниципальной службы в Дальнеконстантиновском муниципальном округе Нижегородской области"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84 902 987,31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100 334 607,28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105 014 828,74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105 014 828,74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105 014 828,74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866074"/>
                  </a:ext>
                </a:extLst>
              </a:tr>
              <a:tr h="355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"Повышение безопасности дорожного движения в Дальнеконстантиновском муниципальном округе Нижегородской области"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96 250,00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896760"/>
                  </a:ext>
                </a:extLst>
              </a:tr>
              <a:tr h="53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«Поддержка и развитие дополнительного образования детей Дальнеконстантиновского муниципального округа </a:t>
                      </a:r>
                      <a:b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области общего художественно-эстетического образования» 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19 267 893,91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22 838 855,00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22 179 564,54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22 179 564,54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22 179 564,54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776818"/>
                  </a:ext>
                </a:extLst>
              </a:tr>
              <a:tr h="79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Непрограммные расходы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149 720 709,21</a:t>
                      </a: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8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150 512 651,69</a:t>
                      </a:r>
                      <a:endParaRPr lang="ru-RU" sz="88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81 375 573,15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84 882 130,01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82 345 726,60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29087"/>
                  </a:ext>
                </a:extLst>
              </a:tr>
              <a:tr h="110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Условно утвержденные расходы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21 298 365,44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45 187 361,60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158440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B0F5E4D7-3890-AD23-27B0-4346FA70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99" y="6856831"/>
            <a:ext cx="1386918" cy="13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71A7D-CB7E-0A5A-ADC7-484B066A1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506" y="7506641"/>
            <a:ext cx="1581437" cy="131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CE6056-FD8E-EABD-0F36-99B61830DE04}"/>
              </a:ext>
            </a:extLst>
          </p:cNvPr>
          <p:cNvPicPr/>
          <p:nvPr/>
        </p:nvPicPr>
        <p:blipFill rotWithShape="1">
          <a:blip r:embed="rId4" cstate="print"/>
          <a:srcRect l="45057" t="19040" r="37306" b="62320"/>
          <a:stretch/>
        </p:blipFill>
        <p:spPr bwMode="auto">
          <a:xfrm>
            <a:off x="272101" y="7661206"/>
            <a:ext cx="1504484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review-image" descr="http://fb.ru/misc/i/gallery/41305/1194435.jpg">
            <a:hlinkClick r:id="rId5" tgtFrame="&quot;_blank&quot;"/>
            <a:extLst>
              <a:ext uri="{FF2B5EF4-FFF2-40B4-BE49-F238E27FC236}">
                <a16:creationId xmlns:a16="http://schemas.microsoft.com/office/drawing/2014/main" id="{E17DB0D9-36C4-9CC5-575B-3334A54564DB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45780" y="7800360"/>
            <a:ext cx="1598467" cy="10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1C9ED9D-1489-7649-30C8-2F73101C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6585" y="7298050"/>
            <a:ext cx="1521296" cy="149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7406C6B-8D8A-1453-5D8D-864FA5BF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3702" y="6802394"/>
            <a:ext cx="148705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6550F2-A291-2451-0BDF-A6745A78B839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9" y="6989248"/>
            <a:ext cx="1007874" cy="89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review-image" descr="http://www.psudoterad.ru/img/picture/Nov/21/a235db81c449211e79626ac9d06afb40/6.jpg">
            <a:hlinkClick r:id="rId10" tgtFrame="&quot;_blank&quot;"/>
            <a:extLst>
              <a:ext uri="{FF2B5EF4-FFF2-40B4-BE49-F238E27FC236}">
                <a16:creationId xmlns:a16="http://schemas.microsoft.com/office/drawing/2014/main" id="{2D7801BC-EBD5-D7A4-EAFE-9F8ACC5FFDA1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0895" y="6860317"/>
            <a:ext cx="1518480" cy="118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review-image" descr="http://agro-new.ru/wp-content/uploads/2012/11/SH_kolos.jpg?7a7d10">
            <a:hlinkClick r:id="rId12" tgtFrame="&quot;_blank&quot;"/>
            <a:extLst>
              <a:ext uri="{FF2B5EF4-FFF2-40B4-BE49-F238E27FC236}">
                <a16:creationId xmlns:a16="http://schemas.microsoft.com/office/drawing/2014/main" id="{3BDB36BF-DD7C-4A96-0418-EC96C34253C2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13369" y="7263732"/>
            <a:ext cx="1309245" cy="130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09ED3A-427B-5FF5-28A7-6A46F99F2658}"/>
              </a:ext>
            </a:extLst>
          </p:cNvPr>
          <p:cNvSpPr/>
          <p:nvPr/>
        </p:nvSpPr>
        <p:spPr>
          <a:xfrm>
            <a:off x="5925398" y="851506"/>
            <a:ext cx="756084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руб.</a:t>
            </a:r>
            <a:endParaRPr lang="ru-RU" sz="1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798427-0B63-6586-6793-C9451A202FDB}"/>
              </a:ext>
            </a:extLst>
          </p:cNvPr>
          <p:cNvSpPr/>
          <p:nvPr/>
        </p:nvSpPr>
        <p:spPr>
          <a:xfrm>
            <a:off x="5569260" y="645970"/>
            <a:ext cx="1260140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продолжение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9830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2000"/>
    </mc:Choice>
    <mc:Fallback xmlns="">
      <p:transition advTm="43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A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291" y="70545"/>
            <a:ext cx="6688255" cy="61746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 dirty="0"/>
              <a:t> </a:t>
            </a:r>
            <a:r>
              <a:rPr lang="ru-RU" sz="1700" b="1" dirty="0"/>
              <a:t>«Развитие образования </a:t>
            </a:r>
            <a:r>
              <a:rPr lang="ru-RU" sz="1700" b="1" dirty="0" err="1"/>
              <a:t>Дальнеконстанти-новского</a:t>
            </a:r>
            <a:r>
              <a:rPr lang="ru-RU" sz="1700" b="1" dirty="0"/>
              <a:t> муниципального округа Нижегородской области»</a:t>
            </a:r>
            <a:endParaRPr lang="ru-RU" sz="17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2903" y="6341720"/>
            <a:ext cx="6272441" cy="393267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2026-2028</a:t>
            </a:r>
            <a:r>
              <a:rPr lang="ru-RU" sz="20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гг. </a:t>
            </a:r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срок действия программы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33462" y="706279"/>
            <a:ext cx="2448272" cy="1285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684,0</a:t>
            </a:r>
          </a:p>
          <a:p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на выполнение  </a:t>
            </a:r>
          </a:p>
          <a:p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программы в 2026 году</a:t>
            </a:r>
          </a:p>
          <a:p>
            <a:pPr algn="ctr"/>
            <a:endParaRPr lang="ru-RU" sz="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1442" y="4822650"/>
            <a:ext cx="6343093" cy="1378152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 algn="l"/>
              </a:tabLst>
            </a:pPr>
            <a:r>
              <a:rPr lang="ru-RU" sz="1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ЦЕЛИ ПРОГРАММЫ </a:t>
            </a:r>
          </a:p>
          <a:p>
            <a:pPr algn="just">
              <a:tabLst>
                <a:tab pos="184724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на территории Дальнеконстантиновского муниципального округа Нижегородской области образовательной системы, обеспечивающей доступность качественного образования, отвечающего потребностям развития муниципального образования и каждого гражданина</a:t>
            </a:r>
            <a:endParaRPr lang="ru-RU" sz="14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49434" y="6973896"/>
            <a:ext cx="5706110" cy="309689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ЦЕЛЕВАЯ ГРУППА ПРОГРАММЫ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015246" y="685964"/>
            <a:ext cx="1656340" cy="2793925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УТВЕРЖДЕНА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1600" dirty="0"/>
              <a:t>Постановлением администрации Дальнеконстантиновского муниципального округа Нижегородской области от 17.11.2023 года  № 3164</a:t>
            </a:r>
            <a:endParaRPr lang="ru-RU" sz="1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897676" y="7788812"/>
            <a:ext cx="1248393" cy="805688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defTabSz="4938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Дети Центра дополнительного образования</a:t>
            </a:r>
            <a:r>
              <a:rPr lang="ru-RU" sz="1300" strike="sngStrike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27058" y="7726513"/>
            <a:ext cx="1351086" cy="885710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lvl="0"/>
            <a:r>
              <a:rPr lang="ru-RU" sz="13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Дети дошкольного возраста </a:t>
            </a:r>
          </a:p>
          <a:p>
            <a:pPr lvl="0" algn="just"/>
            <a:r>
              <a:rPr lang="en-US" sz="1300" b="1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300" b="1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83571" y="7726513"/>
            <a:ext cx="1538642" cy="885710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 defTabSz="493875"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Учащиеся общеобразовательных учреждений               </a:t>
            </a:r>
          </a:p>
        </p:txBody>
      </p:sp>
      <p:sp>
        <p:nvSpPr>
          <p:cNvPr id="73" name="Овал 72"/>
          <p:cNvSpPr>
            <a:spLocks noChangeAspect="1"/>
          </p:cNvSpPr>
          <p:nvPr/>
        </p:nvSpPr>
        <p:spPr>
          <a:xfrm flipH="1">
            <a:off x="5258195" y="7538174"/>
            <a:ext cx="104695" cy="99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3298285" y="7504013"/>
            <a:ext cx="108189" cy="103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42381" y="1992098"/>
            <a:ext cx="475200" cy="1144268"/>
          </a:xfrm>
          <a:prstGeom prst="roundRect">
            <a:avLst/>
          </a:prstGeom>
          <a:solidFill>
            <a:schemeClr val="accent5">
              <a:lumMod val="75000"/>
              <a:alpha val="68627"/>
            </a:scheme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684,0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67555" y="1916569"/>
            <a:ext cx="475201" cy="1219795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702,5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892730" y="1850547"/>
            <a:ext cx="475200" cy="1285819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717,2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7112" y="3199157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>
            <a:spLocks noChangeAspect="1"/>
          </p:cNvSpPr>
          <p:nvPr/>
        </p:nvSpPr>
        <p:spPr>
          <a:xfrm>
            <a:off x="852921" y="7524347"/>
            <a:ext cx="108189" cy="103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655362" y="655260"/>
            <a:ext cx="2246400" cy="1439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33 729,5</a:t>
            </a:r>
          </a:p>
          <a:p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на образование </a:t>
            </a:r>
          </a:p>
          <a:p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в расчете на одного жителя округа, </a:t>
            </a:r>
            <a:endParaRPr lang="en-US" sz="12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28575" y="3172113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50633" y="3172113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72691" y="3172113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13683" y="317211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2708920" y="3199157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317208" y="2133016"/>
            <a:ext cx="475199" cy="1003349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sz="1700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669,0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80543" y="317211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02601" y="317211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824659" y="317211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56692" y="3193980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81734" y="1992098"/>
            <a:ext cx="2022741" cy="1144268"/>
            <a:chOff x="2781734" y="3001748"/>
            <a:chExt cx="2022741" cy="1144268"/>
          </a:xfrm>
        </p:grpSpPr>
        <p:sp>
          <p:nvSpPr>
            <p:cNvPr id="96" name="Блок-схема: ручной ввод 95"/>
            <p:cNvSpPr/>
            <p:nvPr/>
          </p:nvSpPr>
          <p:spPr>
            <a:xfrm>
              <a:off x="2781734" y="3240656"/>
              <a:ext cx="475200" cy="905359"/>
            </a:xfrm>
            <a:prstGeom prst="flowChartManualInput">
              <a:avLst/>
            </a:prstGeom>
            <a:solidFill>
              <a:srgbClr val="1C7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0" bIns="72000" rtlCol="0" anchor="ctr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33,0</a:t>
              </a:r>
              <a:r>
                <a:rPr lang="ru-RU" sz="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.</a:t>
              </a:r>
              <a:endParaRPr lang="ru-RU" sz="800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8" name="Блок-схема: ручной ввод 97"/>
            <p:cNvSpPr/>
            <p:nvPr/>
          </p:nvSpPr>
          <p:spPr>
            <a:xfrm flipH="1">
              <a:off x="4329275" y="3001748"/>
              <a:ext cx="475200" cy="1144268"/>
            </a:xfrm>
            <a:prstGeom prst="flowChartManualInput">
              <a:avLst/>
            </a:prstGeom>
            <a:solidFill>
              <a:srgbClr val="1C7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bIns="0" rtlCol="0" anchor="ctr" anchorCtr="0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35,4</a:t>
              </a:r>
              <a:endParaRPr lang="ru-RU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297209" y="3166732"/>
              <a:ext cx="476317" cy="9792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33,7</a:t>
              </a:r>
              <a:r>
                <a:rPr lang="ru-RU" sz="9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.</a:t>
              </a:r>
              <a:endParaRPr lang="ru-RU" sz="9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18454" y="3084296"/>
              <a:ext cx="476317" cy="1061720"/>
            </a:xfrm>
            <a:prstGeom prst="rect">
              <a:avLst/>
            </a:prstGeom>
            <a:solidFill>
              <a:srgbClr val="1C7A7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34,6</a:t>
              </a:r>
              <a:endPara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10543" y="10031589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26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63E5F-5314-2EC7-D61F-7C3AE3048B33}"/>
              </a:ext>
            </a:extLst>
          </p:cNvPr>
          <p:cNvSpPr txBox="1"/>
          <p:nvPr/>
        </p:nvSpPr>
        <p:spPr>
          <a:xfrm>
            <a:off x="6375233" y="8680475"/>
            <a:ext cx="4848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856579A-26EE-4AAB-A52B-7127D00329BA}" type="slidenum">
              <a:rPr lang="ru-RU" sz="105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26</a:t>
            </a:fld>
            <a:endParaRPr lang="ru-RU" sz="10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F06CB1-5187-DC28-0E56-D583A2240AED}"/>
              </a:ext>
            </a:extLst>
          </p:cNvPr>
          <p:cNvSpPr/>
          <p:nvPr/>
        </p:nvSpPr>
        <p:spPr>
          <a:xfrm>
            <a:off x="251442" y="3897373"/>
            <a:ext cx="6377310" cy="777988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 algn="l"/>
              </a:tabLst>
            </a:pPr>
            <a:r>
              <a:rPr lang="ru-RU" sz="1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ОТВЕТСТВЕННЫЙ ИСПОЛНИТЕЛЬ ПРОГРАММЫ </a:t>
            </a:r>
          </a:p>
          <a:p>
            <a:pPr algn="just">
              <a:tabLst>
                <a:tab pos="184724" algn="l"/>
              </a:tabLs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образования администрации Дальнеконстантиновского муниципального округа Нижегородской области</a:t>
            </a:r>
            <a:endParaRPr lang="ru-RU" sz="16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75351-91DF-1594-AF4C-219EE65128A2}"/>
              </a:ext>
            </a:extLst>
          </p:cNvPr>
          <p:cNvSpPr txBox="1"/>
          <p:nvPr/>
        </p:nvSpPr>
        <p:spPr>
          <a:xfrm>
            <a:off x="2632444" y="2051546"/>
            <a:ext cx="661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тыс.руб</a:t>
            </a:r>
            <a:r>
              <a:rPr lang="ru-RU" sz="9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34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A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745" y="36235"/>
            <a:ext cx="6688255" cy="61746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 dirty="0"/>
              <a:t> </a:t>
            </a:r>
            <a:r>
              <a:rPr lang="ru-RU" sz="1700" b="1" dirty="0"/>
              <a:t>«Развитие образования </a:t>
            </a:r>
            <a:r>
              <a:rPr lang="ru-RU" sz="1700" b="1" dirty="0" err="1"/>
              <a:t>Дальнеконстанти-новского</a:t>
            </a:r>
            <a:r>
              <a:rPr lang="ru-RU" sz="1700" b="1" dirty="0"/>
              <a:t> муниципального округа Нижегородской области»</a:t>
            </a:r>
            <a:endParaRPr lang="ru-RU" sz="17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10543" y="10031589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27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0429" y="540231"/>
            <a:ext cx="917858" cy="232745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МЛН.РУБЛЕЙ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52360"/>
              </p:ext>
            </p:extLst>
          </p:nvPr>
        </p:nvGraphicFramePr>
        <p:xfrm>
          <a:off x="185905" y="770068"/>
          <a:ext cx="6527605" cy="300594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08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1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% 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050" b="1" i="1" dirty="0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МП «Развитие образования Дальнеконстантиновского муниципального округа Нижегородской области»,  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в том числе подпрограммы: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669,0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684,0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102,2%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702,5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717,2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общего образования"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576,7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583,1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101,1%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601,5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616,2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дополнительного образования и воспитания детей и молодежи"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111,6%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"Управление программой"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107,8%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системы оценки качества образования и информационной прозрачности системы образования" в рамках Государственной программы "Развитие образования Нижегородской области"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90,9%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963E5F-5314-2EC7-D61F-7C3AE3048B33}"/>
              </a:ext>
            </a:extLst>
          </p:cNvPr>
          <p:cNvSpPr txBox="1"/>
          <p:nvPr/>
        </p:nvSpPr>
        <p:spPr>
          <a:xfrm>
            <a:off x="6435388" y="8853849"/>
            <a:ext cx="4848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856579A-26EE-4AAB-A52B-7127D00329BA}" type="slidenum">
              <a:rPr lang="ru-RU" sz="105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27</a:t>
            </a:fld>
            <a:endParaRPr lang="ru-RU" sz="105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9F6624-E4FB-E24A-9AE6-763675272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89561"/>
              </p:ext>
            </p:extLst>
          </p:nvPr>
        </p:nvGraphicFramePr>
        <p:xfrm>
          <a:off x="185903" y="4070305"/>
          <a:ext cx="6549195" cy="4783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761">
                  <a:extLst>
                    <a:ext uri="{9D8B030D-6E8A-4147-A177-3AD203B41FA5}">
                      <a16:colId xmlns:a16="http://schemas.microsoft.com/office/drawing/2014/main" val="2239359149"/>
                    </a:ext>
                  </a:extLst>
                </a:gridCol>
                <a:gridCol w="4214213">
                  <a:extLst>
                    <a:ext uri="{9D8B030D-6E8A-4147-A177-3AD203B41FA5}">
                      <a16:colId xmlns:a16="http://schemas.microsoft.com/office/drawing/2014/main" val="4182697152"/>
                    </a:ext>
                  </a:extLst>
                </a:gridCol>
                <a:gridCol w="549208">
                  <a:extLst>
                    <a:ext uri="{9D8B030D-6E8A-4147-A177-3AD203B41FA5}">
                      <a16:colId xmlns:a16="http://schemas.microsoft.com/office/drawing/2014/main" val="33039505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91649855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646988233"/>
                    </a:ext>
                  </a:extLst>
                </a:gridCol>
                <a:gridCol w="486893">
                  <a:extLst>
                    <a:ext uri="{9D8B030D-6E8A-4147-A177-3AD203B41FA5}">
                      <a16:colId xmlns:a16="http://schemas.microsoft.com/office/drawing/2014/main" val="2094259439"/>
                    </a:ext>
                  </a:extLst>
                </a:gridCol>
              </a:tblGrid>
              <a:tr h="293460">
                <a:tc>
                  <a:txBody>
                    <a:bodyPr/>
                    <a:lstStyle/>
                    <a:p>
                      <a:pPr indent="31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31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индикатора/непосредственного результата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Ед. измерения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2026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2027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2028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632533"/>
                  </a:ext>
                </a:extLst>
              </a:tr>
              <a:tr h="14341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1 «Развитие общего образования»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852410"/>
                  </a:ext>
                </a:extLst>
              </a:tr>
              <a:tr h="9052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2 обязательных предмета) в 10 процентах общеобразовательных организаций с лучшими результатами единого государственного экзамена к среднему баллу единого государственного экзамена (в расчете на 2 обязательных предмета) в 10% общеобразовательных организаций с худшими результатами единого государственного экзамена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27385"/>
                  </a:ext>
                </a:extLst>
              </a:tr>
              <a:tr h="2763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выпускников муниципальных образовательных организаций, не получивших аттестат о среднем общем образовании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374522"/>
                  </a:ext>
                </a:extLst>
              </a:tr>
              <a:tr h="5230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муниципальных дошкольных образовательных организаций к среднемесячной заработной плате в общем образовании муниципального округа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282924"/>
                  </a:ext>
                </a:extLst>
              </a:tr>
              <a:tr h="4181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общеобразовательных организаций к среднемесячной заработной плате в Нижегородской области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544686"/>
                  </a:ext>
                </a:extLst>
              </a:tr>
              <a:tr h="4181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среднемесячной заработной платы педагогов учреждений дополнительного образования к среднемесячной заработной плате учителей общеобразовательных организаций   муниципального округа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286943"/>
                  </a:ext>
                </a:extLst>
              </a:tr>
              <a:tr h="2763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детей школьного возраста, охваченного общим образованием, в общей численности детей школьного возраста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26346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(отношение численности детей 3-7 лет, которым предоставлена возможность получать услуги дошкольного образования, к численности детей в возрасте 3-7 лет, скорректированной на численность детей в возрасте 5-7 лет, обучающихся в школах)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309192"/>
                  </a:ext>
                </a:extLst>
              </a:tr>
              <a:tr h="190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дошкольным образованием от 1 года до 7 лет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2884"/>
                  </a:ext>
                </a:extLst>
              </a:tr>
              <a:tr h="2763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до 7 лет, охваченных дошкольным образованием, от общей численности детей-инвалидов данного возраста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11604"/>
                  </a:ext>
                </a:extLst>
              </a:tr>
              <a:tr h="4181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образовательных организаций, обеспечивающих предоставление закрепленного перечня сведений о своей деятельности на официальном сайте, в общем числе образовательных организаций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73698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6AD1D-0A26-CE4C-D614-347F0C0886CA}"/>
              </a:ext>
            </a:extLst>
          </p:cNvPr>
          <p:cNvSpPr/>
          <p:nvPr/>
        </p:nvSpPr>
        <p:spPr>
          <a:xfrm>
            <a:off x="107156" y="3714448"/>
            <a:ext cx="6527605" cy="35585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700" b="1" dirty="0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7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74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A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745" y="76846"/>
            <a:ext cx="6688255" cy="61746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 dirty="0"/>
              <a:t> </a:t>
            </a:r>
            <a:r>
              <a:rPr lang="ru-RU" sz="1700" b="1" dirty="0"/>
              <a:t>«Развитие образования </a:t>
            </a:r>
            <a:r>
              <a:rPr lang="ru-RU" sz="1700" b="1" dirty="0" err="1"/>
              <a:t>Дальнеконстанти-новского</a:t>
            </a:r>
            <a:r>
              <a:rPr lang="ru-RU" sz="1700" b="1" dirty="0"/>
              <a:t> муниципального округа Нижегородской области»</a:t>
            </a:r>
            <a:endParaRPr lang="ru-RU" sz="17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10543" y="10031589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28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63E5F-5314-2EC7-D61F-7C3AE3048B33}"/>
              </a:ext>
            </a:extLst>
          </p:cNvPr>
          <p:cNvSpPr txBox="1"/>
          <p:nvPr/>
        </p:nvSpPr>
        <p:spPr>
          <a:xfrm>
            <a:off x="6375233" y="8680475"/>
            <a:ext cx="4848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856579A-26EE-4AAB-A52B-7127D00329BA}" type="slidenum">
              <a:rPr lang="ru-RU" sz="105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28</a:t>
            </a:fld>
            <a:endParaRPr lang="ru-RU" sz="105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9F6624-E4FB-E24A-9AE6-763675272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6529"/>
              </p:ext>
            </p:extLst>
          </p:nvPr>
        </p:nvGraphicFramePr>
        <p:xfrm>
          <a:off x="189554" y="1027986"/>
          <a:ext cx="6527605" cy="7906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10">
                  <a:extLst>
                    <a:ext uri="{9D8B030D-6E8A-4147-A177-3AD203B41FA5}">
                      <a16:colId xmlns:a16="http://schemas.microsoft.com/office/drawing/2014/main" val="2239359149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36601642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5927523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3213564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79207631"/>
                    </a:ext>
                  </a:extLst>
                </a:gridCol>
                <a:gridCol w="479847">
                  <a:extLst>
                    <a:ext uri="{9D8B030D-6E8A-4147-A177-3AD203B41FA5}">
                      <a16:colId xmlns:a16="http://schemas.microsoft.com/office/drawing/2014/main" val="1942166418"/>
                    </a:ext>
                  </a:extLst>
                </a:gridCol>
              </a:tblGrid>
              <a:tr h="423517">
                <a:tc>
                  <a:txBody>
                    <a:bodyPr/>
                    <a:lstStyle/>
                    <a:p>
                      <a:pPr indent="31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31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индикатора/непосредственного результата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Ед. измерения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2026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2027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2028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632533"/>
                  </a:ext>
                </a:extLst>
              </a:tr>
              <a:tr h="14437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1 «Развитие общего образования»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852410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общеобразовательных организаций, соответствующих требованиям обучения в общем количестве общеобразовательных организаций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545016"/>
                  </a:ext>
                </a:extLst>
              </a:tr>
              <a:tr h="5635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образовательных организаций, в которых создана универсальная безбарьерная среда, позволяющая обеспечить совместное обучение инвалидов и лиц, не имеющих нарушений развития, в общем количестве образовательных организаций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630565"/>
                  </a:ext>
                </a:extLst>
              </a:tr>
              <a:tr h="420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в отношении которых проведен капитальный ремонт в рамках ГП «Капитальный ремонт образовательных организаций Нижегородской области»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 dirty="0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487079"/>
                  </a:ext>
                </a:extLst>
              </a:tr>
              <a:tr h="420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учителей общеобразовательных учреждений в возрасте до 35 лет в общей численности учителей общеобразовательных учреждений 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452300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кадров с высшим профессиональным образованием в сфере образования от общего числа педагогических работников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217419"/>
                  </a:ext>
                </a:extLst>
              </a:tr>
              <a:tr h="5635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получающих начальное общее образование в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муниципальных образовательных организациях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822667"/>
                  </a:ext>
                </a:extLst>
              </a:tr>
              <a:tr h="1913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горячим питанием детей школьного возраста составит не менее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138765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школ, в которых проведены мероприятия по использованию требований по антитеррористической защищенности объектов образования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dirty="0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918574"/>
                  </a:ext>
                </a:extLst>
              </a:tr>
              <a:tr h="14437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Подпрограмма 2 «Развитие дополнительного образования и воспитания детей и молодежи»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629613"/>
                  </a:ext>
                </a:extLst>
              </a:tr>
              <a:tr h="5635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в возрасте от 5 до 17 лет включительно дополнительными образовательными программами (удельный вес численности детей, получающих услуги дополнительного образования, в общей численности детей в возрасте от 5 до 17 лет включительно)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99758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509176"/>
                  </a:ext>
                </a:extLst>
              </a:tr>
              <a:tr h="56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17 лет включительно, имеющих право на получение дополнительного образования в рамках системы формирования муниципальных социальных заказов на оказание муниципальных услуг в социальной сфере, в общей численности детей в возрасте от 5 до 17 лет включительно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00629"/>
                  </a:ext>
                </a:extLst>
              </a:tr>
              <a:tr h="217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организаций, организующих отдых и оздоровление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927543"/>
                  </a:ext>
                </a:extLst>
              </a:tr>
              <a:tr h="14437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Подпрограмма 3 «Управление программой»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432926"/>
                  </a:ext>
                </a:extLst>
              </a:tr>
              <a:tr h="4966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численности обучающихся  по программам  общего образования, участвующих в олимпиадах и конкурсах различного уровня, в общей численности обучающихся по программам  общего образования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32903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МОО, участвующих в реализации патриотической направленности, в общей численности МОО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06407"/>
                  </a:ext>
                </a:extLst>
              </a:tr>
              <a:tr h="188680"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Подпрограмма 4 «Развитие системы оценки качества образования и информационной прозрачности системы образования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543142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педагогических работников с высшей квалификационной категорией в общей численности аттестованных педагогических работников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641277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аттестованных руководящих и педагогических работников в общей численности руководящих и педагогических работников, подлежащих аттестации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570153"/>
                  </a:ext>
                </a:extLst>
              </a:tr>
              <a:tr h="8489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Удельный вес численности руководителей муниципальных дошкольных организаций, общеобразовательных организаций, организаций дополнительного образования, прошедших в течение последних трех лет повышение квалификации или профессиональную переподготовку, в общей численности руководителей, муниципальных дошкольных организаций, общеобразовательных организаций, организаций дополнительного образования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05890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35C871-1FA8-4BAA-7D45-06BD6D08908D}"/>
              </a:ext>
            </a:extLst>
          </p:cNvPr>
          <p:cNvSpPr/>
          <p:nvPr/>
        </p:nvSpPr>
        <p:spPr>
          <a:xfrm>
            <a:off x="250069" y="670108"/>
            <a:ext cx="6527605" cy="35585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700" b="1" dirty="0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7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713DBC-231E-94CA-A770-AD16BDA77AD3}"/>
              </a:ext>
            </a:extLst>
          </p:cNvPr>
          <p:cNvSpPr/>
          <p:nvPr/>
        </p:nvSpPr>
        <p:spPr>
          <a:xfrm>
            <a:off x="5650603" y="516812"/>
            <a:ext cx="1260140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продолжение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927100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135917" y="428654"/>
            <a:ext cx="5329840" cy="8644801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54639" y="351623"/>
            <a:ext cx="1892592" cy="8721832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98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0545"/>
            <a:ext cx="7197986" cy="602077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900" b="1" dirty="0"/>
              <a:t> </a:t>
            </a:r>
            <a:r>
              <a:rPr lang="ru-RU" sz="1700" b="1" dirty="0"/>
              <a:t>«</a:t>
            </a:r>
            <a:r>
              <a:rPr lang="ru-RU" sz="1400" b="1" dirty="0">
                <a:solidFill>
                  <a:schemeClr val="tx1"/>
                </a:solidFill>
              </a:rPr>
              <a:t>Повышение качества жизни населения Дальнеконстантиновского муниципального округа Нижегородской области</a:t>
            </a:r>
            <a:r>
              <a:rPr lang="ru-RU" sz="1600" b="1" dirty="0"/>
              <a:t>»</a:t>
            </a:r>
            <a:endParaRPr lang="ru-RU" sz="16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957527" y="2816746"/>
            <a:ext cx="1981233" cy="793377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срок действия программы </a:t>
            </a:r>
          </a:p>
          <a:p>
            <a:endParaRPr lang="ru-RU" sz="4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2026-2028</a:t>
            </a:r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гг.</a:t>
            </a:r>
            <a:endParaRPr lang="ru-RU" sz="12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8752" y="579717"/>
            <a:ext cx="2114521" cy="1070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162,7</a:t>
            </a:r>
          </a:p>
          <a:p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на выполнение  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программы в 2026 году</a:t>
            </a:r>
          </a:p>
          <a:p>
            <a:pPr algn="ctr"/>
            <a:endParaRPr lang="ru-RU" sz="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66553" y="1595698"/>
            <a:ext cx="1995158" cy="1255042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 algn="l"/>
              </a:tabLst>
            </a:pPr>
            <a:r>
              <a:rPr lang="ru-RU" sz="1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ЦЕЛЬ ПРОГРАММЫ- </a:t>
            </a:r>
          </a:p>
          <a:p>
            <a:pPr algn="just">
              <a:tabLst>
                <a:tab pos="184724" algn="l"/>
              </a:tabLst>
            </a:pPr>
            <a:endParaRPr lang="ru-RU" sz="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r>
              <a:rPr lang="ru-RU" sz="900" dirty="0"/>
              <a:t>создание материальной базы для развития социальной и инженерной инфраструктуры как основы повышения качества  жизни населения Дальнеконстантиновского муниципального округа Нижегородской области</a:t>
            </a:r>
            <a:endParaRPr lang="ru-RU" sz="900" dirty="0">
              <a:solidFill>
                <a:srgbClr val="FFFF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1883" y="361528"/>
            <a:ext cx="1810800" cy="1224264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/>
            <a:r>
              <a:rPr lang="ru-RU" sz="1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УТВЕРЖДЕНА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3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sz="1000" dirty="0"/>
              <a:t>Постановлением администрации Дальнеконстантиновского муниципального округа Нижегородской области от 06.12.2023 года  № 3414</a:t>
            </a:r>
            <a:endParaRPr lang="ru-RU" sz="1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48022" y="3263700"/>
            <a:ext cx="4830635" cy="531767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КООРДИНАТОР ПРОГРАММЫ</a:t>
            </a:r>
          </a:p>
          <a:p>
            <a:pPr lvl="0"/>
            <a:r>
              <a:rPr lang="ru-RU" sz="1000" dirty="0"/>
              <a:t>Управление строительства, архитектуры и жилищно-коммунального хозяйства администрации Дальнеконстантиновского муниципального округа</a:t>
            </a:r>
            <a:endParaRPr lang="ru-RU" sz="1000" b="1" dirty="0">
              <a:solidFill>
                <a:schemeClr val="bg1"/>
              </a:solidFill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41539" y="1875005"/>
            <a:ext cx="475200" cy="919909"/>
          </a:xfrm>
          <a:prstGeom prst="roundRect">
            <a:avLst/>
          </a:prstGeom>
          <a:solidFill>
            <a:schemeClr val="accent5">
              <a:lumMod val="75000"/>
              <a:alpha val="68627"/>
            </a:scheme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162,7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91436" y="1766177"/>
            <a:ext cx="475201" cy="1030344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176,8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23857" y="1475658"/>
            <a:ext cx="475200" cy="1316114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209,6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10671" y="2942335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2676821" y="572691"/>
            <a:ext cx="2246400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8 022,5</a:t>
            </a:r>
          </a:p>
          <a:p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программы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в расчете на одного жителя округа </a:t>
            </a:r>
            <a:endParaRPr lang="en-US" sz="1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28575" y="2962778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93867" y="2987871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94661" y="2977850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49751" y="2951478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2763221" y="2915816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305344" y="1674782"/>
            <a:ext cx="475199" cy="1123215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188,2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9430" y="2942335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20366" y="293864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883445" y="2951477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32982" y="2949145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83353" y="1766178"/>
            <a:ext cx="2022741" cy="1040808"/>
            <a:chOff x="2781734" y="3105208"/>
            <a:chExt cx="2022741" cy="1040808"/>
          </a:xfrm>
        </p:grpSpPr>
        <p:sp>
          <p:nvSpPr>
            <p:cNvPr id="96" name="Блок-схема: ручной ввод 95"/>
            <p:cNvSpPr/>
            <p:nvPr/>
          </p:nvSpPr>
          <p:spPr>
            <a:xfrm>
              <a:off x="2781734" y="3306314"/>
              <a:ext cx="475200" cy="839701"/>
            </a:xfrm>
            <a:prstGeom prst="flowChartManualInput">
              <a:avLst/>
            </a:prstGeom>
            <a:solidFill>
              <a:srgbClr val="1C7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0" bIns="72000" rtlCol="0" anchor="ctr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9,3</a:t>
              </a:r>
              <a:endParaRPr lang="ru-RU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8" name="Блок-схема: ручной ввод 97"/>
            <p:cNvSpPr/>
            <p:nvPr/>
          </p:nvSpPr>
          <p:spPr>
            <a:xfrm flipH="1">
              <a:off x="4329275" y="3105208"/>
              <a:ext cx="475200" cy="1040808"/>
            </a:xfrm>
            <a:prstGeom prst="flowChartManualInput">
              <a:avLst/>
            </a:prstGeom>
            <a:solidFill>
              <a:srgbClr val="1C7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bIns="0" rtlCol="0" anchor="ctr" anchorCtr="0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 10,3</a:t>
              </a:r>
              <a:endParaRPr lang="ru-RU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297209" y="3421262"/>
              <a:ext cx="476317" cy="72475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8,0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18454" y="3366033"/>
              <a:ext cx="476317" cy="779983"/>
            </a:xfrm>
            <a:prstGeom prst="rect">
              <a:avLst/>
            </a:prstGeom>
            <a:solidFill>
              <a:srgbClr val="1C7A7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8,7</a:t>
              </a:r>
              <a:endPara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964132" y="3595989"/>
            <a:ext cx="917858" cy="232745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МЛН.РУБЛЕЙ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07835"/>
              </p:ext>
            </p:extLst>
          </p:nvPr>
        </p:nvGraphicFramePr>
        <p:xfrm>
          <a:off x="135918" y="3785062"/>
          <a:ext cx="6636765" cy="52041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6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2026 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% 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7 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0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"Повышение качества жизни населения Дальнеконстантиновского муниципального округа Нижегородской области»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86,4%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"Переселение граждан из аварийного жилищного фонда на территории Дальнеконстантиновского муниципального округа Нижегородской области"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11,1%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0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"Социальная поддержка граждан при газификации домовладений в Дальнеконстантиновском муниципальном округе Нижегородской области"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38,7%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0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«Обеспечение жильем молодых семей в Дальнеконстантиновском муниципальном округе Нижегородской области»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70,3%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8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 в Дальнеконстантиновском муниципальном округе Нижегородской области»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78,2%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1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"Строительство и реконструкция (в том числе проектирование), содержание и ремонт автомобильных дорог Дальнеконстантиновского муниципального округа Нижегородской области"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113,3%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"Строительство, реконструкция и капитальный ремонт объектов образования Дальнеконстантиновского муниципального округа Нижегородской области"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06147"/>
                  </a:ext>
                </a:extLst>
              </a:tr>
              <a:tr h="1621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013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программой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132,9%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644212"/>
                  </a:ext>
                </a:extLst>
              </a:tr>
              <a:tr h="4447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</a:t>
                      </a: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жилых помещений для предоставления гражданам, утратившим жилые помещения в результате пожара, по договорам социального найма, в Дальнеконстантиновском муниципальном округе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221801"/>
                  </a:ext>
                </a:extLst>
              </a:tr>
              <a:tr h="18883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«Ремонт жилья детям-сиротам»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750,3%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918556"/>
                  </a:ext>
                </a:extLst>
              </a:tr>
              <a:tr h="1746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«Развитие системы водоснабжения и водоотведения»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50,0%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62696"/>
                  </a:ext>
                </a:extLst>
              </a:tr>
              <a:tr h="4834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"Формирование комфортной городской среды на территории Дальнеконстантиновского муниципального округа в рамках ГП "Формирование современной городской среды на территории Нижегородской области""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111,0%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772619"/>
                  </a:ext>
                </a:extLst>
              </a:tr>
              <a:tr h="20980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«Комплексное развитие сельских территорий»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5,2%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40333"/>
                  </a:ext>
                </a:extLst>
              </a:tr>
              <a:tr h="23864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«Развитие системы обращения с отходами производства и потребления»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11,3%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288534"/>
                  </a:ext>
                </a:extLst>
              </a:tr>
              <a:tr h="23864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«Благоустройство населенных пунктов Дальнеконстантиновского муниципального округа»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07528"/>
                  </a:ext>
                </a:extLst>
              </a:tr>
            </a:tbl>
          </a:graphicData>
        </a:graphic>
      </p:graphicFrame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AB088C-2A19-EA6F-AE82-A77D057A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29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902A5-DDC2-093C-6B88-366496F20D16}"/>
              </a:ext>
            </a:extLst>
          </p:cNvPr>
          <p:cNvSpPr txBox="1"/>
          <p:nvPr/>
        </p:nvSpPr>
        <p:spPr>
          <a:xfrm>
            <a:off x="2669987" y="1851401"/>
            <a:ext cx="661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тыс.руб.</a:t>
            </a:r>
            <a:endParaRPr lang="ru-RU" sz="9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01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487830"/>
            <a:ext cx="6282171" cy="6964489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/>
          </a:bodyPr>
          <a:lstStyle/>
          <a:p>
            <a:pPr algn="just"/>
            <a:r>
              <a:rPr lang="ru-RU" sz="1700" i="1" dirty="0">
                <a:solidFill>
                  <a:schemeClr val="bg1"/>
                </a:solidFill>
              </a:rPr>
              <a:t>	</a:t>
            </a:r>
            <a:r>
              <a:rPr lang="ru-RU" altLang="ru-RU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Публичные слушания</a:t>
            </a:r>
            <a:r>
              <a:rPr lang="ru-RU" altLang="ru-RU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solidFill>
                  <a:schemeClr val="bg1"/>
                </a:solidFill>
                <a:cs typeface="Times New Roman" panose="02020603050405020304" pitchFamily="18" charset="0"/>
              </a:rPr>
              <a:t>- форма участия населения в  осуществлении местного самоуправления. Публичные слушания  проводятся с целью выявления мнения населения, в данном случае, по бюджету Дальнеконстантиновского муниципального округа.</a:t>
            </a:r>
          </a:p>
          <a:p>
            <a:pPr algn="just">
              <a:lnSpc>
                <a:spcPts val="2000"/>
              </a:lnSpc>
            </a:pPr>
            <a:r>
              <a:rPr lang="ru-RU" altLang="ru-RU" i="1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Каждый житель вправе </a:t>
            </a:r>
            <a:r>
              <a:rPr lang="ru-RU" altLang="ru-RU" i="1" dirty="0">
                <a:solidFill>
                  <a:schemeClr val="bg1"/>
                </a:solidFill>
                <a:cs typeface="Times New Roman" panose="02020603050405020304" pitchFamily="18" charset="0"/>
              </a:rPr>
              <a:t>высказать свое мнение по проекту  бюджета, представить письменные предложения и замечания  для включения их в протокол публичных слушаний.</a:t>
            </a:r>
          </a:p>
          <a:p>
            <a:pPr algn="just">
              <a:lnSpc>
                <a:spcPts val="2000"/>
              </a:lnSpc>
            </a:pPr>
            <a:r>
              <a:rPr lang="ru-RU" altLang="ru-RU" i="1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Результат публичных слушаний</a:t>
            </a:r>
            <a:r>
              <a:rPr lang="ru-RU" altLang="ru-RU" i="1" dirty="0">
                <a:solidFill>
                  <a:schemeClr val="bg1"/>
                </a:solidFill>
                <a:cs typeface="Times New Roman" panose="02020603050405020304" pitchFamily="18" charset="0"/>
              </a:rPr>
              <a:t> - заключение, в котором  отражаются выраженные позиции жителей и 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>
              <a:spcBef>
                <a:spcPts val="100"/>
              </a:spcBef>
            </a:pPr>
            <a:r>
              <a:rPr lang="ru-RU" altLang="ru-RU" i="1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  <a:r>
              <a:rPr lang="ru-RU" altLang="ru-RU" i="1" dirty="0">
                <a:solidFill>
                  <a:schemeClr val="bg1"/>
                </a:solidFill>
              </a:rPr>
              <a:t>Приглашаем жителей принять участие в ежегодном* общественном обсуждении проекта бюджета (отчета об исполнении бюджета) на публичных слушаниях, которые проходят в зале заседаний администрации по адресу: </a:t>
            </a:r>
            <a:r>
              <a:rPr lang="ru-RU" altLang="ru-RU" i="1" dirty="0" err="1">
                <a:solidFill>
                  <a:schemeClr val="bg1"/>
                </a:solidFill>
              </a:rPr>
              <a:t>р.п.Д.Константиново</a:t>
            </a:r>
            <a:r>
              <a:rPr lang="ru-RU" altLang="ru-RU" i="1" dirty="0">
                <a:solidFill>
                  <a:schemeClr val="bg1"/>
                </a:solidFill>
              </a:rPr>
              <a:t>, </a:t>
            </a:r>
            <a:r>
              <a:rPr lang="ru-RU" altLang="ru-RU" i="1" dirty="0" err="1">
                <a:solidFill>
                  <a:schemeClr val="bg1"/>
                </a:solidFill>
              </a:rPr>
              <a:t>ул.Советская</a:t>
            </a:r>
            <a:r>
              <a:rPr lang="ru-RU" altLang="ru-RU" i="1" dirty="0">
                <a:solidFill>
                  <a:schemeClr val="bg1"/>
                </a:solidFill>
              </a:rPr>
              <a:t>, д.99</a:t>
            </a:r>
          </a:p>
          <a:p>
            <a:pPr algn="just"/>
            <a:endParaRPr lang="ru-RU" altLang="ru-RU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1400" i="1" dirty="0">
                <a:solidFill>
                  <a:schemeClr val="bg1"/>
                </a:solidFill>
              </a:rPr>
              <a:t>*информирование о времени и дате </a:t>
            </a:r>
          </a:p>
          <a:p>
            <a:pPr algn="r"/>
            <a:r>
              <a:rPr lang="ru-RU" sz="1400" i="1" dirty="0">
                <a:solidFill>
                  <a:schemeClr val="bg1"/>
                </a:solidFill>
              </a:rPr>
              <a:t>проведения осуществляется: </a:t>
            </a:r>
          </a:p>
          <a:p>
            <a:pPr algn="r"/>
            <a:r>
              <a:rPr lang="ru-RU" sz="1400" i="1" dirty="0">
                <a:solidFill>
                  <a:schemeClr val="bg1"/>
                </a:solidFill>
              </a:rPr>
              <a:t>на сайте округа,</a:t>
            </a:r>
          </a:p>
          <a:p>
            <a:pPr algn="r"/>
            <a:r>
              <a:rPr lang="ru-RU" sz="1400" i="1" dirty="0">
                <a:solidFill>
                  <a:schemeClr val="bg1"/>
                </a:solidFill>
              </a:rPr>
              <a:t>через местные СМИ. 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ru-RU" alt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279" y="303164"/>
            <a:ext cx="628217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ЧЕГО ПРОВОДЯТСЯ ПУБЛИЧНЫЕ СЛУШАНИЯ</a:t>
            </a:r>
            <a:endParaRPr lang="ru-RU" sz="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 descr="7.Dom_sovetov.jpg - [01.07.2011 14:02:38]">
            <a:extLst>
              <a:ext uri="{FF2B5EF4-FFF2-40B4-BE49-F238E27FC236}">
                <a16:creationId xmlns:a16="http://schemas.microsoft.com/office/drawing/2014/main" id="{763D9B0B-BE54-6510-C9CB-4AB72A44DA8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6300192"/>
            <a:ext cx="3672408" cy="235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5642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8600" y="371583"/>
            <a:ext cx="5038120" cy="8772417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54639" y="351622"/>
            <a:ext cx="2003362" cy="8792377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98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0545"/>
            <a:ext cx="7197986" cy="602077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900" b="1" dirty="0"/>
              <a:t> </a:t>
            </a:r>
            <a:r>
              <a:rPr lang="ru-RU" sz="1700" b="1" dirty="0"/>
              <a:t>«</a:t>
            </a:r>
            <a:r>
              <a:rPr lang="ru-RU" sz="1400" b="1" dirty="0">
                <a:solidFill>
                  <a:schemeClr val="tx1"/>
                </a:solidFill>
              </a:rPr>
              <a:t>Повышение качества жизни населения Дальнеконстантиновского муниципального округа Нижегородской области</a:t>
            </a:r>
            <a:r>
              <a:rPr lang="ru-RU" sz="1600" b="1" dirty="0"/>
              <a:t>»</a:t>
            </a:r>
            <a:endParaRPr lang="ru-RU" sz="16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AB088C-2A19-EA6F-AE82-A77D057A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30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A11403-4B0B-F2A6-9266-29F6B6C957A8}"/>
              </a:ext>
            </a:extLst>
          </p:cNvPr>
          <p:cNvSpPr/>
          <p:nvPr/>
        </p:nvSpPr>
        <p:spPr>
          <a:xfrm>
            <a:off x="165197" y="634239"/>
            <a:ext cx="6527605" cy="309689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C861156-E9A3-369D-C2F2-8E683A365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45985"/>
              </p:ext>
            </p:extLst>
          </p:nvPr>
        </p:nvGraphicFramePr>
        <p:xfrm>
          <a:off x="165197" y="935077"/>
          <a:ext cx="6547294" cy="7989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7899">
                  <a:extLst>
                    <a:ext uri="{9D8B030D-6E8A-4147-A177-3AD203B41FA5}">
                      <a16:colId xmlns:a16="http://schemas.microsoft.com/office/drawing/2014/main" val="23111402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14992864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62118589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823324144"/>
                    </a:ext>
                  </a:extLst>
                </a:gridCol>
                <a:gridCol w="619195">
                  <a:extLst>
                    <a:ext uri="{9D8B030D-6E8A-4147-A177-3AD203B41FA5}">
                      <a16:colId xmlns:a16="http://schemas.microsoft.com/office/drawing/2014/main" val="4287601373"/>
                    </a:ext>
                  </a:extLst>
                </a:gridCol>
              </a:tblGrid>
              <a:tr h="25850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Индикатор/непосредственный результат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изм.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2026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2027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2028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051589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«Газификация Дальнеконстантиновского муниципального округа Нижегородской 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179888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13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выполненных мероприятий по работе с гражданами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671620"/>
                  </a:ext>
                </a:extLst>
              </a:tr>
              <a:tr h="41155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«Переселение граждан из аварийного жилищного фонда на территории Дальнеконстантиновского муниципального округа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99891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Число переселенных жителей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человек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072835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снесенных аварийных домов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дом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281852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Объем выполненных мероприятий по проектированию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695029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переселенных граждан в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п.Нижегородец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446417"/>
                  </a:ext>
                </a:extLst>
              </a:tr>
              <a:tr h="41155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«Социальная поддержка граждан при газификации домовладений в Дальнеконстантиновском муниципальном округе Нижегородской области»</a:t>
                      </a: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405811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граждан, получивших социальную выплату на газификацию домовладений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человек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050192"/>
                  </a:ext>
                </a:extLst>
              </a:tr>
              <a:tr h="41155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граждан, получивших социальную выплату на возмещение части процентной ставки по кредитам, полученным гражданами на газификацию жилья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человек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95800"/>
                  </a:ext>
                </a:extLst>
              </a:tr>
              <a:tr h="26067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«Обеспечение жильем молодых семей в Дальнеконстантиновском муниципальном округе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514780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молодых семей, получивших государственную поддержку в решении жилищных проблем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семей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649253"/>
                  </a:ext>
                </a:extLst>
              </a:tr>
              <a:tr h="5177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 в Дальнеконстантиновском муниципальном округе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432668"/>
                  </a:ext>
                </a:extLst>
              </a:tr>
              <a:tr h="41155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детей-сирот и детей, оставшихся без попечения родителей, лиц из числа детей-сирот и детей, оставшихся без попечения родителей, обеспеченных жилыми помещениями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человек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255639"/>
                  </a:ext>
                </a:extLst>
              </a:tr>
              <a:tr h="52455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«Обеспечение инженерной и дорожной инфраструктурой земельных участков, предназначенных для бесплатного предоставления многодетным семьям для индивидуального жилищного строительства в Дальнеконстантиновском муниципальном округе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78094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обеспеченных инженерной и дорожной инфраструктурой земельных участков для бесплатного предоставления в целях индивидуального жилищного строительства в Дальнеконстантиновском муниципальном округе Нижегородской области поставленным на учет многодетным семьям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Зем. участков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298631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Объем выполненных мероприятий по работе с гражданами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204111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проектных работ</a:t>
                      </a: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910834"/>
                  </a:ext>
                </a:extLst>
              </a:tr>
              <a:tr h="37541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«Строительство, содержание и ремонт автомобильных дорог на территории Дальнеконстантиновского муниципального округа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05010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Протяженность отремонтированных автомобильных дорог общего пользования местного значения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232026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Процент расчищенных автомобильных дорог в зимнее время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135561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поставленных на кадастровый учет автомобильных дорог</a:t>
                      </a: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232659"/>
                  </a:ext>
                </a:extLst>
              </a:tr>
              <a:tr h="18063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Выполнена проектно-сметная документация</a:t>
                      </a: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323869"/>
                  </a:ext>
                </a:extLst>
              </a:tr>
              <a:tr h="18063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Протяженность построенных автомобильных дорог общего пользования местного значения</a:t>
                      </a: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59302"/>
                  </a:ext>
                </a:extLst>
              </a:tr>
              <a:tr h="37541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«Строительство, реконструкция и капитальный ремонт объектов образования Дальнеконстантиновского муниципального округа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649129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дополнительно введенных мест в дошкольных учреждениях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</a:rPr>
                        <a:t>п.ст.Суроватиха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мест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169293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«Управление программой»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308900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Объем выполненных мероприятий и показателей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601373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88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435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8600" y="371583"/>
            <a:ext cx="5038120" cy="8772417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54639" y="351622"/>
            <a:ext cx="2003362" cy="8792377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98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0545"/>
            <a:ext cx="7197986" cy="602077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900" b="1" dirty="0"/>
              <a:t> </a:t>
            </a:r>
            <a:r>
              <a:rPr lang="ru-RU" sz="1700" b="1" dirty="0"/>
              <a:t>«</a:t>
            </a:r>
            <a:r>
              <a:rPr lang="ru-RU" sz="1400" b="1" dirty="0">
                <a:solidFill>
                  <a:schemeClr val="tx1"/>
                </a:solidFill>
              </a:rPr>
              <a:t>Повышение качества жизни населения Дальнеконстантиновского муниципального округа Нижегородской области</a:t>
            </a:r>
            <a:r>
              <a:rPr lang="ru-RU" sz="1600" b="1" dirty="0"/>
              <a:t>»</a:t>
            </a:r>
            <a:endParaRPr lang="ru-RU" sz="16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AB088C-2A19-EA6F-AE82-A77D057A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31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A11403-4B0B-F2A6-9266-29F6B6C957A8}"/>
              </a:ext>
            </a:extLst>
          </p:cNvPr>
          <p:cNvSpPr/>
          <p:nvPr/>
        </p:nvSpPr>
        <p:spPr>
          <a:xfrm>
            <a:off x="25318" y="563426"/>
            <a:ext cx="6527605" cy="309689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C861156-E9A3-369D-C2F2-8E683A365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65507"/>
              </p:ext>
            </p:extLst>
          </p:nvPr>
        </p:nvGraphicFramePr>
        <p:xfrm>
          <a:off x="116632" y="873208"/>
          <a:ext cx="6576170" cy="8082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8611">
                  <a:extLst>
                    <a:ext uri="{9D8B030D-6E8A-4147-A177-3AD203B41FA5}">
                      <a16:colId xmlns:a16="http://schemas.microsoft.com/office/drawing/2014/main" val="2311140215"/>
                    </a:ext>
                  </a:extLst>
                </a:gridCol>
                <a:gridCol w="725437">
                  <a:extLst>
                    <a:ext uri="{9D8B030D-6E8A-4147-A177-3AD203B41FA5}">
                      <a16:colId xmlns:a16="http://schemas.microsoft.com/office/drawing/2014/main" val="1149928644"/>
                    </a:ext>
                  </a:extLst>
                </a:gridCol>
                <a:gridCol w="580350">
                  <a:extLst>
                    <a:ext uri="{9D8B030D-6E8A-4147-A177-3AD203B41FA5}">
                      <a16:colId xmlns:a16="http://schemas.microsoft.com/office/drawing/2014/main" val="3621185896"/>
                    </a:ext>
                  </a:extLst>
                </a:gridCol>
                <a:gridCol w="580350">
                  <a:extLst>
                    <a:ext uri="{9D8B030D-6E8A-4147-A177-3AD203B41FA5}">
                      <a16:colId xmlns:a16="http://schemas.microsoft.com/office/drawing/2014/main" val="2823324144"/>
                    </a:ext>
                  </a:extLst>
                </a:gridCol>
                <a:gridCol w="531422">
                  <a:extLst>
                    <a:ext uri="{9D8B030D-6E8A-4147-A177-3AD203B41FA5}">
                      <a16:colId xmlns:a16="http://schemas.microsoft.com/office/drawing/2014/main" val="4287601373"/>
                    </a:ext>
                  </a:extLst>
                </a:gridCol>
              </a:tblGrid>
              <a:tr h="30103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Индикатор/непосредственный результат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изм.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2028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051589"/>
                  </a:ext>
                </a:extLst>
              </a:tr>
              <a:tr h="381597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«Приобретение жилых помещений для предоставления гражданам, утратившим жилые помещения в результате пожара, по договорам социального найма, в Дальнеконстантиновском муниципальном округе»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870840"/>
                  </a:ext>
                </a:extLst>
              </a:tr>
              <a:tr h="27093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приобретенных жилых помещений гражданам  для предоставления по договору социального найма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жилое помещение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841679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«Ремонт жилья детям-сиротам»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81974"/>
                  </a:ext>
                </a:extLst>
              </a:tr>
              <a:tr h="27093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отремонтированных жилых помещений, закрепленных за детьми-сиротами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жилое помещение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254174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«Развитие системы водоснабжения и водоотведения»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2224"/>
                  </a:ext>
                </a:extLst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Выполнены мероприятия, связанные с ремонтом и заменой систем водоснабжения и водоотведения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мероприятие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925245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Выполнены сопутствующие мероприятия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195061"/>
                  </a:ext>
                </a:extLst>
              </a:tr>
              <a:tr h="23085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Выполнены мероприятия по лицензированию источников водоснабжения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42356"/>
                  </a:ext>
                </a:extLst>
              </a:tr>
              <a:tr h="36576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«Формирование комфортной городской среды на территории Дальнеконстантиновского муниципального округа в рамках ГП «Формирование современной городской среды на территории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418851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общественных пространств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территория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015633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отремонтированных дворовых территорий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территория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457987"/>
                  </a:ext>
                </a:extLst>
              </a:tr>
              <a:tr h="24384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общественных территорий, в отношении которых выполнены мероприятия по содержанию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441395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«Комплексное развитие сельских территорий»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483246"/>
                  </a:ext>
                </a:extLst>
              </a:tr>
              <a:tr h="27292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Объем ввода жилья, предоставляемого гражданам Российской Федерации, проживающим на сельских территориях, по договору найма жилого помещения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505610"/>
                  </a:ext>
                </a:extLst>
              </a:tr>
              <a:tr h="1385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сопутствующих мероприятий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926539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объектов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306105"/>
                  </a:ext>
                </a:extLst>
              </a:tr>
              <a:tr h="2438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«Развитие системы обращения с отходами производства и потребления»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672814"/>
                  </a:ext>
                </a:extLst>
              </a:tr>
              <a:tr h="27093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Проведено мероприятий по экологическому просвещению и образованию населения составит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мероприятие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056959"/>
                  </a:ext>
                </a:extLst>
              </a:tr>
              <a:tr h="2438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закупленных контейнеров/бункеров для установки в местах (площадках) накопления ТКО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09043"/>
                  </a:ext>
                </a:extLst>
              </a:tr>
              <a:tr h="2438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обустроенных в соответствии с санитарными требованиями мест (площадок) накопления ТКО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106779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ликвидированных несанкционированных свалок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227905"/>
                  </a:ext>
                </a:extLst>
              </a:tr>
              <a:tr h="2438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«Благоустройство населенных пунктов Дальнеконстантиновского муниципального округа 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679748"/>
                  </a:ext>
                </a:extLst>
              </a:tr>
              <a:tr h="1385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содержанию мест захоронений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256493"/>
                  </a:ext>
                </a:extLst>
              </a:tr>
              <a:tr h="142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Благоустроено мест захоронений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737501"/>
                  </a:ext>
                </a:extLst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содержанию памятников воинам Великой Отечественной войны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966521"/>
                  </a:ext>
                </a:extLst>
              </a:tr>
              <a:tr h="144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содержанию мест отдыха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823149"/>
                  </a:ext>
                </a:extLst>
              </a:tr>
              <a:tr h="171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вывозу твердых коммунальных отходов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772236"/>
                  </a:ext>
                </a:extLst>
              </a:tr>
              <a:tr h="149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вывозу мусора после субботников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697751"/>
                  </a:ext>
                </a:extLst>
              </a:tr>
              <a:tr h="138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спилу аварийных деревьев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790785"/>
                  </a:ext>
                </a:extLst>
              </a:tr>
              <a:tr h="2834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санитарной обработке территорий от борщевика Сосновского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197255"/>
                  </a:ext>
                </a:extLst>
              </a:tr>
              <a:tr h="2834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праздничному оформлению населенных пунктов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75521"/>
                  </a:ext>
                </a:extLst>
              </a:tr>
              <a:tr h="1835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прочему благоустройству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03266"/>
                  </a:ext>
                </a:extLst>
              </a:tr>
              <a:tr h="1835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озеленению населенных пунктов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17326"/>
                  </a:ext>
                </a:extLst>
              </a:tr>
              <a:tr h="2834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обустройству и содержанию детских площадок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92057"/>
                  </a:ext>
                </a:extLst>
              </a:tr>
              <a:tr h="2834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обустройству и содержанию уличного освещения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443208"/>
                  </a:ext>
                </a:extLst>
              </a:tr>
              <a:tr h="2834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содержанию аппарата подразделений благоустройства территориальных отделов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916735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387D38-1408-88EC-0DB6-98A76C05FBD6}"/>
              </a:ext>
            </a:extLst>
          </p:cNvPr>
          <p:cNvSpPr/>
          <p:nvPr/>
        </p:nvSpPr>
        <p:spPr>
          <a:xfrm>
            <a:off x="5597860" y="590126"/>
            <a:ext cx="1260140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продолжение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126270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0545"/>
            <a:ext cx="7197986" cy="602077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900" b="1" dirty="0"/>
              <a:t> </a:t>
            </a:r>
            <a:r>
              <a:rPr lang="ru-RU" sz="1700" b="1" dirty="0"/>
              <a:t>«</a:t>
            </a:r>
            <a:r>
              <a:rPr lang="ru-RU" sz="1400" b="1" dirty="0">
                <a:solidFill>
                  <a:schemeClr val="tx1"/>
                </a:solidFill>
              </a:rPr>
              <a:t>Развитие культуры и туризма в Дальнеконстантиновском муниципальном округе</a:t>
            </a:r>
            <a:r>
              <a:rPr lang="ru-RU" sz="1600" b="1" dirty="0"/>
              <a:t>»</a:t>
            </a:r>
            <a:endParaRPr lang="ru-RU" sz="16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23710" y="2775754"/>
            <a:ext cx="1695042" cy="824155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срок действия программы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2026-2028</a:t>
            </a:r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гг.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8752" y="579717"/>
            <a:ext cx="2448272" cy="1070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14,6</a:t>
            </a:r>
          </a:p>
          <a:p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на выполнение  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программы в 2026 году</a:t>
            </a:r>
          </a:p>
          <a:p>
            <a:pPr algn="ctr"/>
            <a:endParaRPr lang="ru-RU" sz="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29501" y="1789599"/>
            <a:ext cx="1644362" cy="854932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 algn="l"/>
              </a:tabLst>
            </a:pPr>
            <a:r>
              <a:rPr lang="ru-RU" sz="1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ОТВЕТСТВЕННЫЙ ИСПОЛНИТЕЛЬ ПРОГРАММЫ</a:t>
            </a:r>
          </a:p>
          <a:p>
            <a:pPr algn="just">
              <a:tabLst>
                <a:tab pos="184724" algn="l"/>
              </a:tabLst>
            </a:pPr>
            <a:r>
              <a:rPr lang="ru-RU" sz="10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МБУК «Управление культуры»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3625" y="3310183"/>
            <a:ext cx="2681916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ЗАДАЧИ ПРОГРАММЫ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023710" y="364436"/>
            <a:ext cx="1644362" cy="1485874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/>
            <a:r>
              <a:rPr lang="ru-RU" sz="1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УТВЕРЖДЕНА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3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sz="1100" dirty="0"/>
              <a:t>Постановлением администрации Дальнеконстантиновского муниципального округа Нижегородской области от 17.11.2023 года  № 3165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91016" y="3605946"/>
            <a:ext cx="6623845" cy="408656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lvl="0"/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Соответствуют мероприятиям подпрограмм и направлены на достижение целей муниципальной программы</a:t>
            </a:r>
            <a:endParaRPr lang="ru-RU" sz="105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18315" y="1605552"/>
            <a:ext cx="475200" cy="1142784"/>
          </a:xfrm>
          <a:prstGeom prst="roundRect">
            <a:avLst/>
          </a:prstGeom>
          <a:solidFill>
            <a:srgbClr val="2AC4C0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114,6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66766" y="1628819"/>
            <a:ext cx="475201" cy="1121492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114,6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23717" y="1620468"/>
            <a:ext cx="475200" cy="1121492"/>
          </a:xfrm>
          <a:prstGeom prst="roundRect">
            <a:avLst/>
          </a:prstGeom>
          <a:solidFill>
            <a:srgbClr val="1D8381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114,6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40366" y="2797997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2696873" y="388698"/>
            <a:ext cx="2246400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5 649,2</a:t>
            </a:r>
          </a:p>
          <a:p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программы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в расчете на одного жителя округа </a:t>
            </a:r>
            <a:endParaRPr lang="en-US" sz="1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05959" y="2785984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70848" y="2772325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95533" y="2777378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01742" y="2783796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2749751" y="2777722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304168" y="1686861"/>
            <a:ext cx="475199" cy="1038967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113,4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9445" y="2824159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20366" y="2808889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06594" y="2808888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2423" y="283398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82496" y="1617619"/>
            <a:ext cx="2022741" cy="1070298"/>
            <a:chOff x="2781734" y="3075718"/>
            <a:chExt cx="2022741" cy="1070298"/>
          </a:xfrm>
          <a:solidFill>
            <a:srgbClr val="23A19E"/>
          </a:solidFill>
        </p:grpSpPr>
        <p:sp>
          <p:nvSpPr>
            <p:cNvPr id="96" name="Блок-схема: ручной ввод 95"/>
            <p:cNvSpPr/>
            <p:nvPr/>
          </p:nvSpPr>
          <p:spPr>
            <a:xfrm>
              <a:off x="2781734" y="3086918"/>
              <a:ext cx="475200" cy="1059097"/>
            </a:xfrm>
            <a:prstGeom prst="flowChartManualInput">
              <a:avLst/>
            </a:prstGeom>
            <a:solidFill>
              <a:srgbClr val="1D8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0" bIns="72000" rtlCol="0" anchor="ctr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5,6</a:t>
              </a:r>
              <a:endParaRPr lang="ru-RU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8" name="Блок-схема: ручной ввод 97"/>
            <p:cNvSpPr/>
            <p:nvPr/>
          </p:nvSpPr>
          <p:spPr>
            <a:xfrm flipH="1">
              <a:off x="4329275" y="3075718"/>
              <a:ext cx="475200" cy="1070298"/>
            </a:xfrm>
            <a:prstGeom prst="flowChartManualInput">
              <a:avLst/>
            </a:prstGeom>
            <a:solidFill>
              <a:srgbClr val="1D8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bIns="0" rtlCol="0" anchor="ctr" anchorCtr="0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 5,6</a:t>
              </a:r>
              <a:endParaRPr lang="ru-RU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297209" y="3086918"/>
              <a:ext cx="476317" cy="1059098"/>
            </a:xfrm>
            <a:prstGeom prst="rect">
              <a:avLst/>
            </a:prstGeom>
            <a:solidFill>
              <a:srgbClr val="2AC4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5,6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18454" y="3086918"/>
              <a:ext cx="476317" cy="1059098"/>
            </a:xfrm>
            <a:prstGeom prst="rect">
              <a:avLst/>
            </a:prstGeom>
            <a:solidFill>
              <a:srgbClr val="1D838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5,6</a:t>
              </a:r>
              <a:endPara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32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1706" y="5354414"/>
            <a:ext cx="839310" cy="217356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МЛН.РУБЛЕЙ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99476"/>
              </p:ext>
            </p:extLst>
          </p:nvPr>
        </p:nvGraphicFramePr>
        <p:xfrm>
          <a:off x="100574" y="5683501"/>
          <a:ext cx="6656852" cy="241040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6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2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2026 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% 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7 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и туризма в Дальнеконстантиновском муниципальном округе"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101,1%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культуры в Дальнеконстантиновском муниципальном округе"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101,1%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«Развитие туризма в Дальнеконстантиновском муниципальном округе»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550E46-2143-1899-604D-DE756192B48A}"/>
              </a:ext>
            </a:extLst>
          </p:cNvPr>
          <p:cNvSpPr/>
          <p:nvPr/>
        </p:nvSpPr>
        <p:spPr>
          <a:xfrm>
            <a:off x="208066" y="4474577"/>
            <a:ext cx="6441868" cy="893404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 algn="l"/>
              </a:tabLst>
            </a:pPr>
            <a:r>
              <a:rPr lang="ru-RU" sz="105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ЦЕЛЬ ПРОГРАММЫ- </a:t>
            </a:r>
            <a:r>
              <a:rPr lang="ru-RU" sz="105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сохранение единого культурно-информационного пространства, создание условий для творческой самореализации населения; повышение эффективности деятельности учреждений культуры округа; формирование и развитие конкурентоспособной туристской индустрии, способствующей улучшению туристической привлекательности Дальнеконстантиновского муниципального округа Нижегородской области</a:t>
            </a:r>
            <a:endParaRPr lang="ru-RU" sz="1050" dirty="0">
              <a:solidFill>
                <a:srgbClr val="FFFF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FA3CD-2DA6-8968-523B-5800D501B570}"/>
              </a:ext>
            </a:extLst>
          </p:cNvPr>
          <p:cNvSpPr txBox="1"/>
          <p:nvPr/>
        </p:nvSpPr>
        <p:spPr>
          <a:xfrm>
            <a:off x="152916" y="3984429"/>
            <a:ext cx="3404658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ЦЕЛЕВАЯ АУДИТОРИЯ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6A638E-6E5E-7A96-3531-A711B9CB43FF}"/>
              </a:ext>
            </a:extLst>
          </p:cNvPr>
          <p:cNvSpPr/>
          <p:nvPr/>
        </p:nvSpPr>
        <p:spPr>
          <a:xfrm>
            <a:off x="2172674" y="3996502"/>
            <a:ext cx="4841945" cy="247073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lvl="0"/>
            <a:r>
              <a:rPr lang="ru-RU" sz="1000" dirty="0">
                <a:latin typeface="Arial" panose="020B0604020202020204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Все жители </a:t>
            </a:r>
            <a:r>
              <a:rPr lang="ru-RU" sz="1050" dirty="0">
                <a:latin typeface="Arial" panose="020B0604020202020204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Дальнеконстантиновского</a:t>
            </a:r>
            <a:r>
              <a:rPr lang="ru-RU" sz="1000" dirty="0">
                <a:latin typeface="Arial" panose="020B0604020202020204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 муниципального округа</a:t>
            </a:r>
            <a:endParaRPr lang="ru-RU" sz="9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6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8C578E-B455-80B1-543F-8AF20678F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0BDD77-C8BB-3387-E8C1-D07D10DE69BA}"/>
              </a:ext>
            </a:extLst>
          </p:cNvPr>
          <p:cNvSpPr/>
          <p:nvPr/>
        </p:nvSpPr>
        <p:spPr>
          <a:xfrm>
            <a:off x="0" y="70545"/>
            <a:ext cx="7197986" cy="602077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900" b="1" dirty="0"/>
              <a:t> </a:t>
            </a:r>
            <a:r>
              <a:rPr lang="ru-RU" sz="1700" b="1" dirty="0"/>
              <a:t>«</a:t>
            </a:r>
            <a:r>
              <a:rPr lang="ru-RU" sz="1400" b="1" dirty="0">
                <a:solidFill>
                  <a:schemeClr val="tx1"/>
                </a:solidFill>
              </a:rPr>
              <a:t>Развитие культуры и туризма в Дальнеконстантиновском муниципальном округе</a:t>
            </a:r>
            <a:r>
              <a:rPr lang="ru-RU" sz="1600" b="1" dirty="0"/>
              <a:t>»</a:t>
            </a:r>
            <a:endParaRPr lang="ru-RU" sz="16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омер слайда 3">
            <a:extLst>
              <a:ext uri="{FF2B5EF4-FFF2-40B4-BE49-F238E27FC236}">
                <a16:creationId xmlns:a16="http://schemas.microsoft.com/office/drawing/2014/main" id="{CA5232EC-19CD-E708-2CA5-71B48795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33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0D21FA5-4920-DE8B-30C3-FF6BB4BC9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33053"/>
              </p:ext>
            </p:extLst>
          </p:nvPr>
        </p:nvGraphicFramePr>
        <p:xfrm>
          <a:off x="109384" y="1436058"/>
          <a:ext cx="6600040" cy="74131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27528">
                  <a:extLst>
                    <a:ext uri="{9D8B030D-6E8A-4147-A177-3AD203B41FA5}">
                      <a16:colId xmlns:a16="http://schemas.microsoft.com/office/drawing/2014/main" val="101340339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473077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7855489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647828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54244387"/>
                    </a:ext>
                  </a:extLst>
                </a:gridCol>
                <a:gridCol w="904160">
                  <a:extLst>
                    <a:ext uri="{9D8B030D-6E8A-4147-A177-3AD203B41FA5}">
                      <a16:colId xmlns:a16="http://schemas.microsoft.com/office/drawing/2014/main" val="1398942853"/>
                    </a:ext>
                  </a:extLst>
                </a:gridCol>
              </a:tblGrid>
              <a:tr h="38781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Целевые показатели (индикаторы)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Единицы измерения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2025 г.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2026 г.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2027 г.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2028 г.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562325"/>
                  </a:ext>
                </a:extLst>
              </a:tr>
              <a:tr h="5170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библиографических записей в сводном электронном каталоге библиотек Дальнеконстантиновского МО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Проценты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48,5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727315"/>
                  </a:ext>
                </a:extLst>
              </a:tr>
              <a:tr h="50285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Библиотечное, библиографическое и информационное обслуживание пользователей библиотеки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посещений (человек)</a:t>
                      </a: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16 236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16 236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16 236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16 236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102747"/>
                  </a:ext>
                </a:extLst>
              </a:tr>
              <a:tr h="5170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публичных библиотек, подключенных к сети «Интернет», в общем количестве библиотек Дальнеконстантиновского МО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общему количеству библиотек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70924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детей, привлекаемых к участию в творческих мероприятиях, в общем числе детей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количеству детей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10416"/>
                  </a:ext>
                </a:extLst>
              </a:tr>
              <a:tr h="51708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деятельности клубных формирований и формирований самодеятельного народного творчества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клубных формирований</a:t>
                      </a: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420991"/>
                  </a:ext>
                </a:extLst>
              </a:tr>
              <a:tr h="34472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деятельности клубных формирований и формирований самодеятельного народного творчества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Число участников</a:t>
                      </a: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1 444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1 444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1 444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1 444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723851"/>
                  </a:ext>
                </a:extLst>
              </a:tr>
              <a:tr h="2431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участников культурно-досуговых мероприятий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участников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264 640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264 640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264 640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264 640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63942"/>
                  </a:ext>
                </a:extLst>
              </a:tr>
              <a:tr h="3447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Посещаемость Дальнеконстантиновского краеведческого музея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человек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770143"/>
                  </a:ext>
                </a:extLst>
              </a:tr>
              <a:tr h="51708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музейных предметов основного музейного фонда учреждения, опубликованных на экспозициях и выставках за отчетный период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094909"/>
                  </a:ext>
                </a:extLst>
              </a:tr>
              <a:tr h="34472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объектов особо ценного движимого имущества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единиц</a:t>
                      </a: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608791"/>
                  </a:ext>
                </a:extLst>
              </a:tr>
              <a:tr h="51708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реализованных мероприятий по комплектованию книжных фондов библиотек муниципальных образований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реализованных мероприятий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740312"/>
                  </a:ext>
                </a:extLst>
              </a:tr>
              <a:tr h="70309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Выполнение мероприятий по капитальному ремонту 	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проведенных мероприятий по капитальному ремонту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512083"/>
                  </a:ext>
                </a:extLst>
              </a:tr>
              <a:tr h="477313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лучших сельских учреждений культуры, которым предоставлено денежное поощрение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учреждений, получивших субсидию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854512"/>
                  </a:ext>
                </a:extLst>
              </a:tr>
              <a:tr h="24477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574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00DC76-F678-9C3A-4731-E3804C6A3233}"/>
              </a:ext>
            </a:extLst>
          </p:cNvPr>
          <p:cNvSpPr txBox="1"/>
          <p:nvPr/>
        </p:nvSpPr>
        <p:spPr>
          <a:xfrm>
            <a:off x="109384" y="605060"/>
            <a:ext cx="6600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ЦЕЛЕВЫЕ ПОКАЗАТЕЛИ (ИНДИКАТОРЫ), ХАРАКТЕРИЗУЮЩИЕ ДОСТИЖЕНИЕ ПОСТАВЛЕННОЙ ЦЕЛИ И ЗАДАЧ МУНИЦИПАЛЬНОЙ ПРОГРАММЫ </a:t>
            </a:r>
          </a:p>
          <a:p>
            <a:endParaRPr lang="ru-RU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71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461" y="4461914"/>
            <a:ext cx="6679009" cy="2258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lvl="0">
              <a:spcBef>
                <a:spcPct val="20000"/>
              </a:spcBef>
            </a:pPr>
            <a:r>
              <a:rPr lang="ru-RU" sz="1400" dirty="0"/>
              <a:t>РЕГЛАМЕНТИРУЕТСЯ: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/>
              <a:t>статьей 107 Бюджетного кодекса Российской Федерации,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/>
              <a:t>Положением о муниципальном долге Дальнеконстантиновского муниципального округа Нижегородской области, утвержденным Советом депутатов Дальнеконстантиновского муниципального округа от 22.09.2022 № 24/1,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/>
              <a:t>статьями 18, 19 Решения Совета депутатов «О бюджете Дальнеконстантиновского муниципального округа на 2026 год и плановый период 2027 и 2028 годов».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08091" y="168519"/>
            <a:ext cx="6489261" cy="600410"/>
          </a:xfrm>
          <a:prstGeom prst="rect">
            <a:avLst/>
          </a:prstGeom>
        </p:spPr>
        <p:txBody>
          <a:bodyPr vert="horz" lIns="0" tIns="46667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166095">
              <a:defRPr/>
            </a:pPr>
            <a: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МУНИЦИПАЛЬНЫЙ ДОЛГ </a:t>
            </a:r>
            <a:r>
              <a:rPr lang="ru-RU" sz="1800" b="1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Дальнеконстантиновского муниципального округа</a:t>
            </a:r>
            <a:endParaRPr lang="ru-RU" sz="1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17352" y="4481771"/>
            <a:ext cx="648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21188039"/>
              </p:ext>
            </p:extLst>
          </p:nvPr>
        </p:nvGraphicFramePr>
        <p:xfrm>
          <a:off x="-1318087" y="47401"/>
          <a:ext cx="9341615" cy="3067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5" name="Прямая соединительная линия 74"/>
          <p:cNvCxnSpPr/>
          <p:nvPr/>
        </p:nvCxnSpPr>
        <p:spPr>
          <a:xfrm flipH="1">
            <a:off x="374210" y="1963995"/>
            <a:ext cx="3204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410542" y="2380929"/>
            <a:ext cx="3204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374210" y="2783476"/>
            <a:ext cx="3204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174054" y="1570815"/>
            <a:ext cx="3604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fontAlgn="b"/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Ценные бумаги </a:t>
            </a:r>
            <a:r>
              <a:rPr lang="ru-RU" sz="16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0,0</a:t>
            </a:r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25055" y="1985773"/>
            <a:ext cx="288032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5725" fontAlgn="b"/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Кредиты банков </a:t>
            </a:r>
            <a:r>
              <a:rPr lang="ru-RU" sz="16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0,0</a:t>
            </a:r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млн. рублей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39618" y="2409204"/>
            <a:ext cx="3251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fontAlgn="b"/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Бюджетные кредиты </a:t>
            </a:r>
            <a:r>
              <a:rPr lang="ru-RU" sz="16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0,0</a:t>
            </a:r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млн. рублей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308596" y="2821953"/>
            <a:ext cx="3388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fontAlgn="b"/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Муниципальные гарантии </a:t>
            </a:r>
            <a:r>
              <a:rPr lang="ru-RU" sz="16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0,0</a:t>
            </a:r>
            <a:r>
              <a:rPr lang="ru-RU" sz="1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</a:p>
        </p:txBody>
      </p:sp>
      <p:sp>
        <p:nvSpPr>
          <p:cNvPr id="88" name="Овал 87"/>
          <p:cNvSpPr>
            <a:spLocks/>
          </p:cNvSpPr>
          <p:nvPr/>
        </p:nvSpPr>
        <p:spPr>
          <a:xfrm>
            <a:off x="201248" y="1671654"/>
            <a:ext cx="118800" cy="120007"/>
          </a:xfrm>
          <a:prstGeom prst="ellipse">
            <a:avLst/>
          </a:prstGeom>
          <a:solidFill>
            <a:srgbClr val="4C8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>
            <a:spLocks/>
          </p:cNvSpPr>
          <p:nvPr/>
        </p:nvSpPr>
        <p:spPr>
          <a:xfrm>
            <a:off x="239618" y="2520421"/>
            <a:ext cx="118800" cy="120007"/>
          </a:xfrm>
          <a:prstGeom prst="ellipse">
            <a:avLst/>
          </a:prstGeom>
          <a:solidFill>
            <a:srgbClr val="33D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216241" y="2123728"/>
            <a:ext cx="118800" cy="120007"/>
          </a:xfrm>
          <a:prstGeom prst="ellipse">
            <a:avLst/>
          </a:prstGeom>
          <a:solidFill>
            <a:srgbClr val="FF7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>
            <a:spLocks/>
          </p:cNvSpPr>
          <p:nvPr/>
        </p:nvSpPr>
        <p:spPr>
          <a:xfrm>
            <a:off x="239618" y="2829121"/>
            <a:ext cx="118800" cy="120007"/>
          </a:xfrm>
          <a:prstGeom prst="ellipse">
            <a:avLst/>
          </a:prstGeom>
          <a:solidFill>
            <a:srgbClr val="FF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0" name="Группа 119"/>
          <p:cNvGrpSpPr/>
          <p:nvPr/>
        </p:nvGrpSpPr>
        <p:grpSpPr>
          <a:xfrm>
            <a:off x="190974" y="2781108"/>
            <a:ext cx="6488035" cy="1700663"/>
            <a:chOff x="233331" y="2548000"/>
            <a:chExt cx="6488035" cy="2748626"/>
          </a:xfrm>
        </p:grpSpPr>
        <p:sp>
          <p:nvSpPr>
            <p:cNvPr id="92" name="TextBox 1"/>
            <p:cNvSpPr txBox="1"/>
            <p:nvPr/>
          </p:nvSpPr>
          <p:spPr>
            <a:xfrm>
              <a:off x="5539440" y="2548000"/>
              <a:ext cx="1181926" cy="287249"/>
            </a:xfrm>
            <a:prstGeom prst="rect">
              <a:avLst/>
            </a:prstGeom>
          </p:spPr>
          <p:txBody>
            <a:bodyPr wrap="square" lIns="84664" tIns="42332" rIns="84664" bIns="42332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млн. рублей</a:t>
              </a:r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845183" y="3678618"/>
              <a:ext cx="475200" cy="720893"/>
            </a:xfrm>
            <a:prstGeom prst="roundRect">
              <a:avLst/>
            </a:prstGeom>
            <a:solidFill>
              <a:srgbClr val="FF7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1407138" y="3679510"/>
              <a:ext cx="475200" cy="720000"/>
            </a:xfrm>
            <a:prstGeom prst="roundRect">
              <a:avLst/>
            </a:prstGeom>
            <a:gradFill flip="none" rotWithShape="1">
              <a:gsLst>
                <a:gs pos="1000">
                  <a:srgbClr val="5081BC"/>
                </a:gs>
                <a:gs pos="63000">
                  <a:srgbClr val="3F6EA7"/>
                </a:gs>
                <a:gs pos="39000">
                  <a:srgbClr val="4070AA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1919665" y="3679510"/>
              <a:ext cx="475200" cy="720000"/>
            </a:xfrm>
            <a:prstGeom prst="roundRect">
              <a:avLst/>
            </a:prstGeom>
            <a:solidFill>
              <a:srgbClr val="FF7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332656" y="3678618"/>
              <a:ext cx="475200" cy="720893"/>
            </a:xfrm>
            <a:prstGeom prst="roundRect">
              <a:avLst/>
            </a:prstGeom>
            <a:gradFill flip="none" rotWithShape="1">
              <a:gsLst>
                <a:gs pos="1000">
                  <a:srgbClr val="5081BC"/>
                </a:gs>
                <a:gs pos="63000">
                  <a:srgbClr val="3F6EA7"/>
                </a:gs>
                <a:gs pos="39000">
                  <a:srgbClr val="4070AA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3037006" y="3679510"/>
              <a:ext cx="475200" cy="720000"/>
            </a:xfrm>
            <a:prstGeom prst="roundRect">
              <a:avLst/>
            </a:prstGeom>
            <a:solidFill>
              <a:srgbClr val="FF7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598961" y="3678617"/>
              <a:ext cx="475200" cy="720893"/>
            </a:xfrm>
            <a:prstGeom prst="roundRect">
              <a:avLst/>
            </a:prstGeom>
            <a:gradFill flip="none" rotWithShape="1">
              <a:gsLst>
                <a:gs pos="1000">
                  <a:srgbClr val="5081BC"/>
                </a:gs>
                <a:gs pos="63000">
                  <a:srgbClr val="3F6EA7"/>
                </a:gs>
                <a:gs pos="39000">
                  <a:srgbClr val="4070AA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4111488" y="3678617"/>
              <a:ext cx="475200" cy="720893"/>
            </a:xfrm>
            <a:prstGeom prst="roundRect">
              <a:avLst/>
            </a:prstGeom>
            <a:solidFill>
              <a:srgbClr val="FF7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524479" y="3679510"/>
              <a:ext cx="475200" cy="720000"/>
            </a:xfrm>
            <a:prstGeom prst="roundRect">
              <a:avLst/>
            </a:prstGeom>
            <a:gradFill flip="none" rotWithShape="1">
              <a:gsLst>
                <a:gs pos="1000">
                  <a:srgbClr val="5081BC"/>
                </a:gs>
                <a:gs pos="63000">
                  <a:srgbClr val="3F6EA7"/>
                </a:gs>
                <a:gs pos="39000">
                  <a:srgbClr val="4070AA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4682715" y="3678617"/>
              <a:ext cx="475200" cy="720893"/>
            </a:xfrm>
            <a:prstGeom prst="roundRect">
              <a:avLst/>
            </a:prstGeom>
            <a:gradFill flip="none" rotWithShape="1">
              <a:gsLst>
                <a:gs pos="1000">
                  <a:srgbClr val="5081BC"/>
                </a:gs>
                <a:gs pos="63000">
                  <a:srgbClr val="3F6EA7"/>
                </a:gs>
                <a:gs pos="39000">
                  <a:srgbClr val="4070AA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5195242" y="3678617"/>
              <a:ext cx="475200" cy="720893"/>
            </a:xfrm>
            <a:prstGeom prst="roundRect">
              <a:avLst/>
            </a:prstGeom>
            <a:solidFill>
              <a:srgbClr val="FF7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1232353" y="3083018"/>
              <a:ext cx="5471214" cy="413201"/>
              <a:chOff x="1425797" y="3132507"/>
              <a:chExt cx="5471214" cy="413201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1510940" y="3132507"/>
                <a:ext cx="2890018" cy="398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u="sng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Муниципальный долг</a:t>
                </a: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1425797" y="3309498"/>
                <a:ext cx="72000" cy="203986"/>
              </a:xfrm>
              <a:prstGeom prst="roundRect">
                <a:avLst/>
              </a:prstGeom>
              <a:solidFill>
                <a:srgbClr val="3F6E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088737" y="3309498"/>
                <a:ext cx="72000" cy="203986"/>
              </a:xfrm>
              <a:prstGeom prst="roundRect">
                <a:avLst/>
              </a:prstGeom>
              <a:solidFill>
                <a:srgbClr val="FF7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3230450" y="3147626"/>
                <a:ext cx="3666561" cy="398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u="sng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Расходы на обслуживание долга</a:t>
                </a: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233331" y="4401250"/>
              <a:ext cx="1154484" cy="64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Отчет </a:t>
              </a:r>
            </a:p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2024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09458" y="4401250"/>
              <a:ext cx="1378299" cy="89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Бюджет </a:t>
              </a:r>
            </a:p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2025 (первоначальный)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99019" y="4401251"/>
              <a:ext cx="1204206" cy="64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Прогноз </a:t>
              </a:r>
            </a:p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2026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506025" y="4401251"/>
              <a:ext cx="1147226" cy="398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Прогноз 2027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83244" y="4401250"/>
              <a:ext cx="1150012" cy="398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6D99C5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defRPr>
              </a:lvl1pPr>
            </a:lstStyle>
            <a:p>
              <a:r>
                <a:rPr lang="ru-RU" sz="1000" b="0" dirty="0">
                  <a:solidFill>
                    <a:schemeClr val="bg1"/>
                  </a:solidFill>
                </a:rPr>
                <a:t>Прогноз 2028</a:t>
              </a:r>
            </a:p>
          </p:txBody>
        </p:sp>
      </p:grpSp>
      <p:sp>
        <p:nvSpPr>
          <p:cNvPr id="112" name="Номер слайда 10"/>
          <p:cNvSpPr txBox="1">
            <a:spLocks/>
          </p:cNvSpPr>
          <p:nvPr/>
        </p:nvSpPr>
        <p:spPr>
          <a:xfrm>
            <a:off x="5262324" y="8676456"/>
            <a:ext cx="1600200" cy="486832"/>
          </a:xfrm>
          <a:prstGeom prst="rect">
            <a:avLst/>
          </a:prstGeom>
        </p:spPr>
        <p:txBody>
          <a:bodyPr vert="horz" lIns="93334" tIns="46667" rIns="93334" bIns="46667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56579A-26EE-4AAB-A52B-7127D00329BA}" type="slidenum">
              <a:rPr lang="ru-RU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34</a:t>
            </a:fld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0648" y="704345"/>
            <a:ext cx="3126318" cy="993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0,0 </a:t>
            </a:r>
            <a:r>
              <a:rPr lang="ru-RU" sz="20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муниципальный долг</a:t>
            </a:r>
          </a:p>
          <a:p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округа в 2026 году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14CEEF5-9842-7D2A-0CB8-D2A0F486A070}"/>
              </a:ext>
            </a:extLst>
          </p:cNvPr>
          <p:cNvCxnSpPr/>
          <p:nvPr/>
        </p:nvCxnSpPr>
        <p:spPr>
          <a:xfrm>
            <a:off x="201248" y="6720274"/>
            <a:ext cx="648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25CF3-FAD8-44EA-4A2D-BD86E7B3520E}"/>
              </a:ext>
            </a:extLst>
          </p:cNvPr>
          <p:cNvSpPr txBox="1"/>
          <p:nvPr/>
        </p:nvSpPr>
        <p:spPr>
          <a:xfrm>
            <a:off x="299018" y="6894137"/>
            <a:ext cx="6427452" cy="946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Верхний предел муниципального внутреннего долга (согласно ст.18 Решения)</a:t>
            </a:r>
            <a:endParaRPr lang="ru-RU" sz="1200" b="1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1 января 2027 года в размере 146.069.601,57 рублей</a:t>
            </a: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1 января 2028 года в размере 156.561.486,70 рублей</a:t>
            </a: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 1 января 2029 года в размере 163.145.975,01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6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32" y="3925829"/>
            <a:ext cx="6554459" cy="4748306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marL="12963"/>
            <a:endParaRPr lang="en-US" sz="400" b="1" dirty="0">
              <a:solidFill>
                <a:srgbClr val="D7263D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Страницы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Microsoft JhengHei Light" panose="020B0304030504040204" pitchFamily="34" charset="-120"/>
                <a:cs typeface="Aharoni" panose="02010803020104030203" pitchFamily="2" charset="-79"/>
              </a:rPr>
              <a:t>финансового органа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 в социальных сетях, чтобы познакомиться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деятельностью структурного подразделения, другими «сферами» бюджетного процесса округа, итогами его исполнения  </a:t>
            </a:r>
            <a:endParaRPr lang="ru-RU" sz="1400" b="1" dirty="0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500" b="1" dirty="0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42913"/>
            <a:r>
              <a:rPr lang="en-US" sz="1100" b="1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https://adm-dk.nobl.ru</a:t>
            </a:r>
            <a:endParaRPr lang="ru-RU" sz="1100" b="1" dirty="0">
              <a:solidFill>
                <a:srgbClr val="FFFF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42913"/>
            <a:r>
              <a:rPr lang="en-US" sz="1100" b="1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3"/>
              </a:rPr>
              <a:t>https://adm-dk.nobl.ru/activity/2840</a:t>
            </a:r>
            <a:r>
              <a:rPr lang="ru-RU" sz="1100" b="1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3"/>
              </a:rPr>
              <a:t>1/</a:t>
            </a:r>
            <a:endParaRPr lang="ru-RU" sz="1100" b="1" dirty="0">
              <a:solidFill>
                <a:srgbClr val="FFFF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42913"/>
            <a:endParaRPr lang="ru-RU" sz="1100" b="1" dirty="0">
              <a:solidFill>
                <a:srgbClr val="FFFF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42913"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 используя рубрику  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«Гражданам»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можно получить другую интересующую Вас информацию, а также задать вопрос, получить ответ, оставить отзыв или предложение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42913"/>
            <a:endParaRPr lang="en-US" sz="900" b="1" dirty="0">
              <a:solidFill>
                <a:srgbClr val="3C6997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500" b="1" dirty="0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500" b="1" dirty="0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500" b="1" dirty="0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r>
              <a:rPr lang="ru-RU" sz="1300" b="1" dirty="0">
                <a:solidFill>
                  <a:srgbClr val="306BA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График работы</a:t>
            </a:r>
          </a:p>
          <a:p>
            <a:pPr marL="12963"/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2963"/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понедельник - четверг </a:t>
            </a:r>
            <a:r>
              <a:rPr lang="en-US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                     </a:t>
            </a:r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8.00-17.00, </a:t>
            </a:r>
            <a:endParaRPr lang="en-US" sz="1400" b="0" i="1" dirty="0">
              <a:solidFill>
                <a:srgbClr val="195283"/>
              </a:solidFill>
              <a:effectLst/>
              <a:latin typeface="Times New Roman" panose="02020603050405020304" pitchFamily="18" charset="0"/>
            </a:endParaRPr>
          </a:p>
          <a:p>
            <a:pPr marL="12963"/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пятница </a:t>
            </a:r>
            <a:r>
              <a:rPr lang="en-US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                                            </a:t>
            </a:r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8.00-16.00, </a:t>
            </a:r>
            <a:endParaRPr lang="en-US" sz="1400" b="0" i="1" dirty="0">
              <a:solidFill>
                <a:srgbClr val="195283"/>
              </a:solidFill>
              <a:effectLst/>
              <a:latin typeface="Times New Roman" panose="02020603050405020304" pitchFamily="18" charset="0"/>
            </a:endParaRPr>
          </a:p>
          <a:p>
            <a:pPr marL="12963"/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перерыв</a:t>
            </a:r>
            <a:r>
              <a:rPr lang="en-US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на обед                              12.00-12.48,</a:t>
            </a:r>
          </a:p>
          <a:p>
            <a:pPr marL="12963"/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суббота и воскресенье                   выходные дни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r>
              <a:rPr lang="ru-RU" sz="1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2963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Прием граждан</a:t>
            </a:r>
          </a:p>
          <a:p>
            <a:pPr marL="12963"/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>
                <a:solidFill>
                  <a:srgbClr val="3C6997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u="sng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Начальник финансового управления</a:t>
            </a:r>
            <a:r>
              <a:rPr lang="ru-RU" sz="140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1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- </a:t>
            </a:r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Фирова Ирина Николаевна</a:t>
            </a:r>
            <a:b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</a:br>
            <a:endParaRPr lang="ru-RU" sz="1400" dirty="0">
              <a:solidFill>
                <a:srgbClr val="3C6997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116632" y="67434"/>
            <a:ext cx="6550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C699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57800" y="8657168"/>
            <a:ext cx="1600200" cy="486832"/>
          </a:xfrm>
        </p:spPr>
        <p:txBody>
          <a:bodyPr vert="horz" lIns="93334" tIns="46667" rIns="93334" bIns="46667" rtlCol="0" anchor="ctr"/>
          <a:lstStyle/>
          <a:p>
            <a:fld id="{8856579A-26EE-4AAB-A52B-7127D00329BA}" type="slidenum"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pPr/>
              <a:t>35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901" y="3902387"/>
            <a:ext cx="6606704" cy="4754781"/>
          </a:xfrm>
          <a:prstGeom prst="roundRect">
            <a:avLst>
              <a:gd name="adj" fmla="val 240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2346" y="524032"/>
            <a:ext cx="6582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63"/>
            <a:r>
              <a:rPr lang="ru-RU" sz="1600" b="1" dirty="0">
                <a:solidFill>
                  <a:schemeClr val="tx1"/>
                </a:solidFill>
              </a:rPr>
              <a:t>Финансовое управление администрации Дальнеконстантиновского муниципального округа</a:t>
            </a:r>
            <a:endParaRPr lang="ru-RU" sz="16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24568" y="1132398"/>
            <a:ext cx="254043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>
              <a:tabLst>
                <a:tab pos="357188" algn="l"/>
              </a:tabLst>
            </a:pPr>
            <a:r>
              <a:rPr lang="ru-RU" sz="1400" dirty="0">
                <a:solidFill>
                  <a:srgbClr val="3C6997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Адрес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Нижегородская область, </a:t>
            </a:r>
            <a:r>
              <a:rPr lang="ru-RU" sz="1200" dirty="0" err="1">
                <a:solidFill>
                  <a:schemeClr val="tx1"/>
                </a:solidFill>
              </a:rPr>
              <a:t>р.п.Дальнее</a:t>
            </a:r>
            <a:r>
              <a:rPr lang="ru-RU" sz="1200" dirty="0">
                <a:solidFill>
                  <a:schemeClr val="tx1"/>
                </a:solidFill>
              </a:rPr>
              <a:t> Константиново, </a:t>
            </a:r>
            <a:r>
              <a:rPr lang="ru-RU" sz="1200" dirty="0" err="1">
                <a:solidFill>
                  <a:schemeClr val="tx1"/>
                </a:solidFill>
              </a:rPr>
              <a:t>ул.Советская</a:t>
            </a:r>
            <a:r>
              <a:rPr lang="ru-RU" sz="1200" dirty="0">
                <a:solidFill>
                  <a:schemeClr val="tx1"/>
                </a:solidFill>
              </a:rPr>
              <a:t>, д.99, каб.317</a:t>
            </a:r>
            <a:endParaRPr lang="ru-RU" sz="12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marL="449263" algn="ctr"/>
            <a:endParaRPr lang="ru-RU" sz="8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marL="449263"/>
            <a:r>
              <a:rPr lang="ru-RU" sz="1400" dirty="0">
                <a:solidFill>
                  <a:srgbClr val="3C6997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Почтовый адрес: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606310, Нижегородская область, </a:t>
            </a:r>
          </a:p>
          <a:p>
            <a:pPr algn="ctr"/>
            <a:r>
              <a:rPr lang="ru-RU" sz="1000" dirty="0" err="1">
                <a:solidFill>
                  <a:schemeClr val="tx1"/>
                </a:solidFill>
              </a:rPr>
              <a:t>р.п.Дальнее</a:t>
            </a:r>
            <a:r>
              <a:rPr lang="ru-RU" sz="1000" dirty="0">
                <a:solidFill>
                  <a:schemeClr val="tx1"/>
                </a:solidFill>
              </a:rPr>
              <a:t> Константиново, </a:t>
            </a:r>
          </a:p>
          <a:p>
            <a:pPr algn="ctr"/>
            <a:r>
              <a:rPr lang="ru-RU" sz="1000" dirty="0" err="1">
                <a:solidFill>
                  <a:schemeClr val="tx1"/>
                </a:solidFill>
              </a:rPr>
              <a:t>ул.Советская</a:t>
            </a:r>
            <a:r>
              <a:rPr lang="ru-RU" sz="1000" dirty="0">
                <a:solidFill>
                  <a:schemeClr val="tx1"/>
                </a:solidFill>
              </a:rPr>
              <a:t>, д.99, каб.317</a:t>
            </a:r>
            <a:endParaRPr lang="ru-RU" sz="10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8- 83168-51285,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8-83168-51106ф</a:t>
            </a:r>
            <a:endParaRPr lang="ru-RU" sz="3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marL="449263" algn="ctr"/>
            <a:endParaRPr lang="ru-RU" sz="10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  <a:hlinkClick r:id="rId5" action="ppaction://hlinkfile"/>
            </a:endParaRPr>
          </a:p>
          <a:p>
            <a:pPr marL="12963" algn="ctr"/>
            <a:r>
              <a:rPr lang="en-US" sz="1400" dirty="0">
                <a:solidFill>
                  <a:srgbClr val="3C6997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anose="02020603050405020304" pitchFamily="18" charset="0"/>
                <a:hlinkClick r:id="rId6"/>
              </a:rPr>
              <a:t>dkrfo@inbox.ru</a:t>
            </a:r>
            <a:endParaRPr lang="ru-RU" sz="14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marL="12963" algn="ctr"/>
            <a:endParaRPr lang="ru-RU" sz="14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D5F2BC"/>
              </a:clrFrom>
              <a:clrTo>
                <a:srgbClr val="D5F2B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9" t="16042" r="14572" b="10918"/>
          <a:stretch/>
        </p:blipFill>
        <p:spPr bwMode="auto">
          <a:xfrm>
            <a:off x="253028" y="1158751"/>
            <a:ext cx="2952328" cy="2388720"/>
          </a:xfrm>
          <a:prstGeom prst="roundRect">
            <a:avLst>
              <a:gd name="adj" fmla="val 3175"/>
            </a:avLst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Капля 4"/>
          <p:cNvSpPr/>
          <p:nvPr/>
        </p:nvSpPr>
        <p:spPr>
          <a:xfrm rot="8093669">
            <a:off x="1152688" y="1364646"/>
            <a:ext cx="540000" cy="540000"/>
          </a:xfrm>
          <a:prstGeom prst="teardrop">
            <a:avLst/>
          </a:prstGeom>
          <a:blipFill dpi="0" rotWithShape="0">
            <a:blip r:embed="rId10">
              <a:alphaModFix amt="99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31750" ty="25400" sx="28000" sy="28000" flip="none" algn="ctr"/>
          </a:blipFill>
          <a:ln>
            <a:solidFill>
              <a:srgbClr val="FF9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kapustin_ns\Downloads\iconmonstr-email-7-240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46" y="227340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g1.freepng.ru/20180422/sxq/kisspng-computer-icons-telephone-call-telephone-symbol-5adc94aed387c5.3656306815244054228664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361">
                        <a14:foregroundMark x1="81967" y1="14754" x2="81967" y2="14754"/>
                        <a14:foregroundMark x1="83607" y1="27869" x2="83607" y2="27869"/>
                        <a14:foregroundMark x1="22951" y1="68852" x2="22951" y2="68852"/>
                        <a14:foregroundMark x1="18033" y1="52459" x2="18033" y2="52459"/>
                        <a14:foregroundMark x1="6557" y1="14754" x2="6557" y2="14754"/>
                        <a14:foregroundMark x1="68852" y1="39344" x2="68852" y2="39344"/>
                        <a14:foregroundMark x1="57377" y1="14754" x2="57377" y2="14754"/>
                        <a14:foregroundMark x1="95082" y1="81967" x2="95082" y2="81967"/>
                        <a14:foregroundMark x1="37705" y1="93443" x2="37705" y2="93443"/>
                        <a14:foregroundMark x1="6557" y1="91803" x2="6557" y2="91803"/>
                        <a14:foregroundMark x1="19672" y1="85246" x2="19672" y2="85246"/>
                        <a14:foregroundMark x1="34426" y1="80328" x2="34426" y2="80328"/>
                        <a14:backgroundMark x1="31148" y1="29508" x2="31148" y2="29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62" y="2932225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mydecorative.com/wp-content/uploads/2017/11/web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5" y="479660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82346" y="6156176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7" name="Picture 11" descr="C:\Users\kapustin_ns\Downloads\iconmonstr-location-25-24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74" y="144655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apustin_ns\Downloads\iconmonstr-email-12-240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7" y="3447759"/>
            <a:ext cx="239331" cy="2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39ACF3-744B-77CE-2AEC-76C7A8F6470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r="11583" b="19551"/>
          <a:stretch/>
        </p:blipFill>
        <p:spPr>
          <a:xfrm>
            <a:off x="124268" y="1129449"/>
            <a:ext cx="3728635" cy="2644762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2E16BBFF-1DD1-63FF-A4DE-34E6509D912A}"/>
              </a:ext>
            </a:extLst>
          </p:cNvPr>
          <p:cNvSpPr/>
          <p:nvPr/>
        </p:nvSpPr>
        <p:spPr>
          <a:xfrm>
            <a:off x="1040850" y="2359241"/>
            <a:ext cx="554563" cy="365528"/>
          </a:xfrm>
          <a:prstGeom prst="wedgeEllipseCallout">
            <a:avLst>
              <a:gd name="adj1" fmla="val 33462"/>
              <a:gd name="adj2" fmla="val 73937"/>
            </a:avLst>
          </a:prstGeom>
          <a:solidFill>
            <a:srgbClr val="FF2F3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A7AAE7C-00F0-A0FE-BC79-6B0C41ABC423}"/>
              </a:ext>
            </a:extLst>
          </p:cNvPr>
          <p:cNvCxnSpPr/>
          <p:nvPr/>
        </p:nvCxnSpPr>
        <p:spPr>
          <a:xfrm>
            <a:off x="182346" y="7524328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60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6858000" cy="9146870"/>
            <a:chOff x="0" y="0"/>
            <a:chExt cx="6858000" cy="914687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 flip="none" rotWithShape="1">
              <a:gsLst>
                <a:gs pos="99000">
                  <a:srgbClr val="7030A0"/>
                </a:gs>
                <a:gs pos="52000">
                  <a:srgbClr val="5B68B6">
                    <a:lumMod val="90000"/>
                  </a:srgbClr>
                </a:gs>
                <a:gs pos="0">
                  <a:srgbClr val="0046A5">
                    <a:alpha val="81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0" y="2870"/>
              <a:ext cx="6858000" cy="9144000"/>
              <a:chOff x="0" y="0"/>
              <a:chExt cx="6858000" cy="914400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0" y="29823"/>
                <a:ext cx="6858000" cy="2339752"/>
              </a:xfrm>
              <a:prstGeom prst="rect">
                <a:avLst/>
              </a:prstGeom>
              <a:gradFill flip="none" rotWithShape="1">
                <a:gsLst>
                  <a:gs pos="0">
                    <a:srgbClr val="0067E8"/>
                  </a:gs>
                  <a:gs pos="100000">
                    <a:srgbClr val="0067E8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 flipV="1">
                <a:off x="0" y="0"/>
                <a:ext cx="4797152" cy="2339752"/>
              </a:xfrm>
              <a:prstGeom prst="triangle">
                <a:avLst>
                  <a:gd name="adj" fmla="val 0"/>
                </a:avLst>
              </a:prstGeom>
              <a:gradFill>
                <a:gsLst>
                  <a:gs pos="14000">
                    <a:srgbClr val="7030A0">
                      <a:alpha val="0"/>
                      <a:lumMod val="100000"/>
                    </a:srgbClr>
                  </a:gs>
                  <a:gs pos="100000">
                    <a:srgbClr val="000073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 flipH="1">
                <a:off x="2636912" y="899592"/>
                <a:ext cx="4221088" cy="1440160"/>
              </a:xfrm>
              <a:prstGeom prst="triangle">
                <a:avLst>
                  <a:gd name="adj" fmla="val 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rgbClr val="0067E8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араллелограмм 7"/>
              <p:cNvSpPr/>
              <p:nvPr/>
            </p:nvSpPr>
            <p:spPr>
              <a:xfrm rot="5400000">
                <a:off x="392558" y="4592993"/>
                <a:ext cx="3651414" cy="4413870"/>
              </a:xfrm>
              <a:custGeom>
                <a:avLst/>
                <a:gdLst>
                  <a:gd name="connsiteX0" fmla="*/ 0 w 4211960"/>
                  <a:gd name="connsiteY0" fmla="*/ 4509120 h 4509120"/>
                  <a:gd name="connsiteX1" fmla="*/ 2707785 w 4211960"/>
                  <a:gd name="connsiteY1" fmla="*/ 0 h 4509120"/>
                  <a:gd name="connsiteX2" fmla="*/ 4211960 w 4211960"/>
                  <a:gd name="connsiteY2" fmla="*/ 0 h 4509120"/>
                  <a:gd name="connsiteX3" fmla="*/ 1504175 w 4211960"/>
                  <a:gd name="connsiteY3" fmla="*/ 4509120 h 4509120"/>
                  <a:gd name="connsiteX4" fmla="*/ 0 w 4211960"/>
                  <a:gd name="connsiteY4" fmla="*/ 4509120 h 4509120"/>
                  <a:gd name="connsiteX0" fmla="*/ 0 w 4183385"/>
                  <a:gd name="connsiteY0" fmla="*/ 4509120 h 4509120"/>
                  <a:gd name="connsiteX1" fmla="*/ 2707785 w 4183385"/>
                  <a:gd name="connsiteY1" fmla="*/ 0 h 4509120"/>
                  <a:gd name="connsiteX2" fmla="*/ 4183385 w 4183385"/>
                  <a:gd name="connsiteY2" fmla="*/ 1323975 h 4509120"/>
                  <a:gd name="connsiteX3" fmla="*/ 1504175 w 4183385"/>
                  <a:gd name="connsiteY3" fmla="*/ 4509120 h 4509120"/>
                  <a:gd name="connsiteX4" fmla="*/ 0 w 4183385"/>
                  <a:gd name="connsiteY4" fmla="*/ 4509120 h 4509120"/>
                  <a:gd name="connsiteX0" fmla="*/ 0 w 3637123"/>
                  <a:gd name="connsiteY0" fmla="*/ 4509120 h 4509120"/>
                  <a:gd name="connsiteX1" fmla="*/ 2707785 w 3637123"/>
                  <a:gd name="connsiteY1" fmla="*/ 0 h 4509120"/>
                  <a:gd name="connsiteX2" fmla="*/ 3637123 w 3637123"/>
                  <a:gd name="connsiteY2" fmla="*/ 1965243 h 4509120"/>
                  <a:gd name="connsiteX3" fmla="*/ 1504175 w 3637123"/>
                  <a:gd name="connsiteY3" fmla="*/ 4509120 h 4509120"/>
                  <a:gd name="connsiteX4" fmla="*/ 0 w 3637123"/>
                  <a:gd name="connsiteY4" fmla="*/ 4509120 h 4509120"/>
                  <a:gd name="connsiteX0" fmla="*/ 0 w 3644270"/>
                  <a:gd name="connsiteY0" fmla="*/ 4509120 h 4509120"/>
                  <a:gd name="connsiteX1" fmla="*/ 2707785 w 3644270"/>
                  <a:gd name="connsiteY1" fmla="*/ 0 h 4509120"/>
                  <a:gd name="connsiteX2" fmla="*/ 3644270 w 3644270"/>
                  <a:gd name="connsiteY2" fmla="*/ 1955718 h 4509120"/>
                  <a:gd name="connsiteX3" fmla="*/ 1504175 w 3644270"/>
                  <a:gd name="connsiteY3" fmla="*/ 4509120 h 4509120"/>
                  <a:gd name="connsiteX4" fmla="*/ 0 w 3644270"/>
                  <a:gd name="connsiteY4" fmla="*/ 4509120 h 4509120"/>
                  <a:gd name="connsiteX0" fmla="*/ 0 w 3644270"/>
                  <a:gd name="connsiteY0" fmla="*/ 4413870 h 4413870"/>
                  <a:gd name="connsiteX1" fmla="*/ 2650635 w 3644270"/>
                  <a:gd name="connsiteY1" fmla="*/ 0 h 4413870"/>
                  <a:gd name="connsiteX2" fmla="*/ 3644270 w 3644270"/>
                  <a:gd name="connsiteY2" fmla="*/ 1860468 h 4413870"/>
                  <a:gd name="connsiteX3" fmla="*/ 1504175 w 3644270"/>
                  <a:gd name="connsiteY3" fmla="*/ 4413870 h 4413870"/>
                  <a:gd name="connsiteX4" fmla="*/ 0 w 3644270"/>
                  <a:gd name="connsiteY4" fmla="*/ 4413870 h 4413870"/>
                  <a:gd name="connsiteX0" fmla="*/ 0 w 3651414"/>
                  <a:gd name="connsiteY0" fmla="*/ 4413870 h 4413870"/>
                  <a:gd name="connsiteX1" fmla="*/ 2650635 w 3651414"/>
                  <a:gd name="connsiteY1" fmla="*/ 0 h 4413870"/>
                  <a:gd name="connsiteX2" fmla="*/ 3651414 w 3651414"/>
                  <a:gd name="connsiteY2" fmla="*/ 1858087 h 4413870"/>
                  <a:gd name="connsiteX3" fmla="*/ 1504175 w 3651414"/>
                  <a:gd name="connsiteY3" fmla="*/ 4413870 h 4413870"/>
                  <a:gd name="connsiteX4" fmla="*/ 0 w 3651414"/>
                  <a:gd name="connsiteY4" fmla="*/ 4413870 h 441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1414" h="4413870">
                    <a:moveTo>
                      <a:pt x="0" y="4413870"/>
                    </a:moveTo>
                    <a:lnTo>
                      <a:pt x="2650635" y="0"/>
                    </a:lnTo>
                    <a:lnTo>
                      <a:pt x="3651414" y="1858087"/>
                    </a:lnTo>
                    <a:lnTo>
                      <a:pt x="1504175" y="4413870"/>
                    </a:lnTo>
                    <a:lnTo>
                      <a:pt x="0" y="4413870"/>
                    </a:lnTo>
                    <a:close/>
                  </a:path>
                </a:pathLst>
              </a:custGeom>
              <a:solidFill>
                <a:srgbClr val="0067E8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1556792" y="6300192"/>
                <a:ext cx="5301208" cy="2843808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A90F35">
                      <a:shade val="30000"/>
                      <a:satMod val="115000"/>
                      <a:alpha val="50000"/>
                    </a:srgbClr>
                  </a:gs>
                  <a:gs pos="50000">
                    <a:srgbClr val="A90F35">
                      <a:shade val="67500"/>
                      <a:satMod val="115000"/>
                      <a:alpha val="50000"/>
                    </a:srgbClr>
                  </a:gs>
                  <a:gs pos="100000">
                    <a:srgbClr val="A90F35">
                      <a:shade val="100000"/>
                      <a:satMod val="115000"/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1296224" y="213155"/>
                <a:ext cx="5480047" cy="1363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49263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defTabSz="449263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defTabSz="449263" eaLnBrk="0" hangingPunct="0">
                  <a:spcBef>
                    <a:spcPct val="20000"/>
                  </a:spcBef>
                  <a:buClr>
                    <a:srgbClr val="6BB1C9"/>
                  </a:buClr>
                  <a:buSzPct val="75000"/>
                  <a:buFont typeface="Wingdings 2" pitchFamily="18" charset="2"/>
                  <a:buChar char="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defTabSz="449263" eaLnBrk="0" hangingPunct="0">
                  <a:spcBef>
                    <a:spcPct val="20000"/>
                  </a:spcBef>
                  <a:buClr>
                    <a:srgbClr val="6585CF"/>
                  </a:buClr>
                  <a:buSzPct val="70000"/>
                  <a:buFont typeface="Wingdings" pitchFamily="2" charset="2"/>
                  <a:buChar char="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defTabSz="449263" eaLnBrk="0" hangingPunct="0">
                  <a:spcBef>
                    <a:spcPct val="20000"/>
                  </a:spcBef>
                  <a:buClr>
                    <a:srgbClr val="7E6BC9"/>
                  </a:buClr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Arial" pitchFamily="34" charset="0"/>
                  <a:buNone/>
                </a:pPr>
                <a:r>
                  <a:rPr lang="ru-RU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nrope" pitchFamily="2" charset="0"/>
                    <a:ea typeface="Microsoft YaHei Light" panose="020B0502040204020203" pitchFamily="34" charset="-122"/>
                  </a:rPr>
                  <a:t>Несколько фактов </a:t>
                </a:r>
                <a:br>
                  <a:rPr lang="ru-RU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nrope" pitchFamily="2" charset="0"/>
                    <a:ea typeface="Microsoft YaHei Light" panose="020B0502040204020203" pitchFamily="34" charset="-122"/>
                  </a:rPr>
                </a:br>
                <a:r>
                  <a:rPr lang="ru-RU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nrope" pitchFamily="2" charset="0"/>
                    <a:ea typeface="Microsoft YaHei Light" panose="020B0502040204020203" pitchFamily="34" charset="-122"/>
                  </a:rPr>
                  <a:t>о муниципальном образовании: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F6B0A8-092B-4FE6-2FA4-0F7577238CCB}"/>
              </a:ext>
            </a:extLst>
          </p:cNvPr>
          <p:cNvSpPr txBox="1"/>
          <p:nvPr/>
        </p:nvSpPr>
        <p:spPr>
          <a:xfrm>
            <a:off x="276893" y="1676556"/>
            <a:ext cx="630421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       Дальнеконстантиновский округ Нижегородской области был образован в 1929 году из южной части территории бывшего Нижегородского уезда, объединяющего 185 населенных пунктов с численностью населения более 53 тыс. человек.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       В настоящее время Дальнеконстантиновский муниципальный округ расположен в центральной части Нижегородской области. Экономически – это сельскохозяйственный округ.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       Округ расположен на правом берегу р. Волги и относится к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лесосмешанному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ландшафту. Территория округа представляет собой волнистую равнину с общим уклоном к речкам Озерка,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Печесть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и Сережа, с сильно развитой овражно-балочной сетью, густота которой составляет в среднем 0,3-0,5 км. на 1 кв. км. На территории округа имеется более 44,8 тыс. га леса и около 8,7 тыс. га торфяников</a:t>
            </a: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      </a:t>
            </a:r>
            <a:r>
              <a:rPr lang="ru-RU" sz="1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Протяженность округа:</a:t>
            </a:r>
            <a:r>
              <a:rPr lang="en-US" sz="1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запада на восток –39км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севера на юг – 58 км, расстояние до областного центра – 70 км.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      Общая площадь Дальнеконстантиновского муниципального округа составляет 1377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кв.км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 или 137709 га.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      Дорожная сеть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округа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представлена  автодорогами Федерального значения  Нижний Новгород – Саранск протяженностью 48 км, Кстово – Дальнее Константиново протяженностью 45 км.,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внутриокружными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 дорогами с твердым покрытием протяженностью 329,8   км.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      Численность постоянно проживающего населения составляет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20279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человек, (в том числе городское – 4,772 тыс. чел., сельское – 15,507 тыс. чел.). Плотность населения 15 человек на 1 кв. км. Наибольшая плотность населения в рабочем поселке Дальнее Константиново, а так же в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Суроватихинском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и Нижегородском сельсоветах.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Центром является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р.п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 Дальнее Константиново.</a:t>
            </a:r>
            <a:endParaRPr lang="en-US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      В целом Дальнеконстантиновский муниципальный округ находится в зоне умеренно-континентального климата. Средняя годовая температура воздуха изменяется от 3,0 до 4,5ºС. За год выпадает около 500—650 мм осадков, две трети которых выпадает в виде дождя. С сентября по май в округе преобладают северо-западные, а в летние месяцы южные и юго-западные ветры. Среднегодовая скорость ветра составляет 3-4 м/с.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Соседние округа:</a:t>
            </a:r>
            <a:r>
              <a:rPr lang="ru-RU" sz="1200" b="0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северной и северо-восточной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Кстовский муниципальный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округ</a:t>
            </a:r>
            <a:endParaRPr lang="ru-RU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восточной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Большемурашкинский муниципальный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округ</a:t>
            </a:r>
            <a:endParaRPr lang="ru-RU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юго-восточной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Перевозский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городской округ</a:t>
            </a: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южной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Вадский муниципальный округ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                               - Арзамасский муниципальный округ</a:t>
            </a: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юго-западной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Сосновский муниципальный округ</a:t>
            </a: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западной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Богородский муниципальный округ</a:t>
            </a: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северо-западной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Богородский муниципальный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округ</a:t>
            </a:r>
            <a:endParaRPr lang="ru-RU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ru-RU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1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487831"/>
            <a:ext cx="6282171" cy="2211961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700" i="1" dirty="0">
                <a:solidFill>
                  <a:schemeClr val="bg1"/>
                </a:solidFill>
              </a:rPr>
              <a:t>	</a:t>
            </a:r>
            <a:r>
              <a:rPr lang="ru-RU" sz="1800" b="1" dirty="0">
                <a:solidFill>
                  <a:schemeClr val="bg1"/>
                </a:solidFill>
              </a:rPr>
              <a:t>- это схема доходов и расходов определённого объекта (семьи, бизнеса, организации, государства, муниципального образования и т.д.), устанавливаемая на определённый период времени . </a:t>
            </a:r>
          </a:p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СТРУКТУРА МУНИЦИПАЛЬНОГО БЮДЖЕТА</a:t>
            </a:r>
            <a:endParaRPr lang="ru-RU" sz="1800" b="1" dirty="0">
              <a:solidFill>
                <a:schemeClr val="bg1"/>
              </a:solidFill>
            </a:endParaRPr>
          </a:p>
          <a:p>
            <a:pPr algn="just"/>
            <a:endParaRPr lang="ru-RU" altLang="ru-RU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1400" i="1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ru-RU" alt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673" y="224366"/>
            <a:ext cx="598404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ЧТО ТАКОЕ БЮДЖЕТ</a:t>
            </a:r>
            <a:endParaRPr lang="ru-RU" sz="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4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807E00F-E5A9-B7D0-09F2-7910A2684852}"/>
              </a:ext>
            </a:extLst>
          </p:cNvPr>
          <p:cNvSpPr/>
          <p:nvPr/>
        </p:nvSpPr>
        <p:spPr>
          <a:xfrm>
            <a:off x="96437" y="4067944"/>
            <a:ext cx="3332564" cy="209437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МУНИЦИПАЛЬНЫЕ</a:t>
            </a:r>
            <a:r>
              <a:rPr lang="ru-RU" sz="13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ДОХОДЫ</a:t>
            </a:r>
            <a:r>
              <a:rPr lang="ru-RU" sz="1300" b="1" dirty="0">
                <a:solidFill>
                  <a:schemeClr val="bg1"/>
                </a:solidFill>
              </a:rPr>
              <a:t> </a:t>
            </a:r>
            <a:endParaRPr lang="en-US" sz="1300" b="1" dirty="0">
              <a:solidFill>
                <a:schemeClr val="bg1"/>
              </a:solidFill>
            </a:endParaRPr>
          </a:p>
          <a:p>
            <a:pPr algn="ctr"/>
            <a:endParaRPr lang="ru-RU" sz="1300" b="1" dirty="0">
              <a:solidFill>
                <a:schemeClr val="bg1"/>
              </a:solidFill>
            </a:endParaRPr>
          </a:p>
          <a:p>
            <a:pPr algn="just"/>
            <a:r>
              <a:rPr lang="ru-RU" sz="1300" dirty="0">
                <a:solidFill>
                  <a:schemeClr val="bg1"/>
                </a:solidFill>
              </a:rPr>
              <a:t>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Федерации, субъектов РФ, органов местного самоуправления:  </a:t>
            </a:r>
          </a:p>
          <a:p>
            <a:pPr algn="just"/>
            <a:r>
              <a:rPr lang="ru-RU" sz="1300" b="0" i="0" u="sng" strike="noStrike" baseline="0" dirty="0">
                <a:solidFill>
                  <a:schemeClr val="bg1"/>
                </a:solidFill>
              </a:rPr>
              <a:t>Налоговые доходы </a:t>
            </a:r>
          </a:p>
          <a:p>
            <a:pPr algn="just"/>
            <a:r>
              <a:rPr lang="ru-RU" sz="1300" b="0" i="0" u="none" strike="noStrike" baseline="0" dirty="0">
                <a:solidFill>
                  <a:schemeClr val="bg1"/>
                </a:solidFill>
              </a:rPr>
              <a:t>Поступления от уплаты налогов, установленных НК РФ (налог на доходы физических лиц, местные налоги, акцизы и другие)</a:t>
            </a:r>
          </a:p>
          <a:p>
            <a:pPr algn="just"/>
            <a:r>
              <a:rPr lang="ru-RU" sz="1300" u="sng" dirty="0">
                <a:solidFill>
                  <a:schemeClr val="bg1"/>
                </a:solidFill>
              </a:rPr>
              <a:t>Неналоговые доходы</a:t>
            </a:r>
            <a:r>
              <a:rPr lang="ru-RU" sz="1300" b="0" i="0" u="sng" strike="noStrike" baseline="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1300" dirty="0">
                <a:solidFill>
                  <a:schemeClr val="bg1"/>
                </a:solidFill>
              </a:rPr>
              <a:t>-</a:t>
            </a:r>
            <a:r>
              <a:rPr lang="ru-RU" sz="1300" b="0" i="0" u="none" strike="noStrike" baseline="0" dirty="0">
                <a:solidFill>
                  <a:schemeClr val="bg1"/>
                </a:solidFill>
              </a:rPr>
              <a:t>доходы от продажи и использования имущества, находящегося в муниципальной собственности, от продажи земли и нематериальных активов;</a:t>
            </a:r>
          </a:p>
          <a:p>
            <a:pPr algn="just"/>
            <a:r>
              <a:rPr lang="ru-RU" sz="1300" b="0" i="0" u="none" strike="noStrike" baseline="0" dirty="0">
                <a:solidFill>
                  <a:schemeClr val="bg1"/>
                </a:solidFill>
              </a:rPr>
              <a:t>-административные платежи и сборы;</a:t>
            </a:r>
          </a:p>
          <a:p>
            <a:pPr algn="just"/>
            <a:r>
              <a:rPr lang="ru-RU" sz="1300" b="0" i="0" u="none" strike="noStrike" baseline="0" dirty="0">
                <a:solidFill>
                  <a:schemeClr val="bg1"/>
                </a:solidFill>
              </a:rPr>
              <a:t>-штрафные санкции, возмещение ущерба и прочие</a:t>
            </a:r>
          </a:p>
          <a:p>
            <a:pPr algn="just"/>
            <a:r>
              <a:rPr lang="ru-RU" sz="1300" b="0" i="0" u="sng" strike="noStrike" baseline="0" dirty="0">
                <a:solidFill>
                  <a:schemeClr val="bg1"/>
                </a:solidFill>
              </a:rPr>
              <a:t>Безвозмездные поступления </a:t>
            </a:r>
          </a:p>
          <a:p>
            <a:pPr algn="just"/>
            <a:r>
              <a:rPr lang="ru-RU" sz="1300" b="0" i="0" u="none" strike="noStrike" baseline="0" dirty="0">
                <a:solidFill>
                  <a:schemeClr val="bg1"/>
                </a:solidFill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  <a:r>
              <a:rPr lang="ru-RU" sz="1300" dirty="0">
                <a:solidFill>
                  <a:schemeClr val="bg1"/>
                </a:solidFill>
              </a:rPr>
              <a:t>                                                                      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2681A4-30A9-C90B-58BC-834DFB8CEA0C}"/>
              </a:ext>
            </a:extLst>
          </p:cNvPr>
          <p:cNvSpPr/>
          <p:nvPr/>
        </p:nvSpPr>
        <p:spPr>
          <a:xfrm>
            <a:off x="3284983" y="4211960"/>
            <a:ext cx="3476580" cy="2526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6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ru-RU" sz="1400" b="1" dirty="0">
                <a:solidFill>
                  <a:schemeClr val="bg1"/>
                </a:solidFill>
              </a:rPr>
              <a:t>МУНИЦИПАЛЬНЫЕ РАСХОДЫ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95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algn="just">
              <a:lnSpc>
                <a:spcPct val="95000"/>
              </a:lnSpc>
            </a:pPr>
            <a:r>
              <a:rPr lang="ru-RU" sz="1400" dirty="0">
                <a:solidFill>
                  <a:schemeClr val="bg1"/>
                </a:solidFill>
              </a:rPr>
              <a:t>это экономические отношения, возникающие в связи с распределением фонда денежных средств муниципалитета и его использование по отраслевому, целевому и территориальному назначению. </a:t>
            </a:r>
          </a:p>
          <a:p>
            <a:pPr algn="just">
              <a:lnSpc>
                <a:spcPct val="95000"/>
              </a:lnSpc>
            </a:pPr>
            <a:r>
              <a:rPr lang="ru-RU" sz="1400" dirty="0">
                <a:solidFill>
                  <a:schemeClr val="bg1"/>
                </a:solidFill>
              </a:rPr>
              <a:t>Расходная часть охватывает всю экономику, так как муниципалитет учитывает экономические интересы общества в целом. </a:t>
            </a:r>
          </a:p>
          <a:p>
            <a:pPr algn="just">
              <a:lnSpc>
                <a:spcPct val="95000"/>
              </a:lnSpc>
            </a:pPr>
            <a:r>
              <a:rPr lang="ru-RU" sz="1400" dirty="0">
                <a:solidFill>
                  <a:schemeClr val="bg1"/>
                </a:solidFill>
              </a:rPr>
              <a:t>На величину и структуру расходов бюджета влияют множество факторов: </a:t>
            </a:r>
          </a:p>
          <a:p>
            <a:pPr>
              <a:lnSpc>
                <a:spcPct val="95000"/>
              </a:lnSpc>
            </a:pPr>
            <a:r>
              <a:rPr lang="ru-RU" sz="1400" dirty="0">
                <a:solidFill>
                  <a:schemeClr val="bg1"/>
                </a:solidFill>
              </a:rPr>
              <a:t>муниципальное устройство, внешняя и внутренняя политика муниципалитета, общий уровень экономики, уровень благосостояния населения, размер муниципального сектора в экономике и многие другие факторы. </a:t>
            </a:r>
          </a:p>
          <a:p>
            <a:pPr>
              <a:lnSpc>
                <a:spcPct val="95000"/>
              </a:lnSpc>
            </a:pPr>
            <a:r>
              <a:rPr lang="ru-RU" sz="1400" b="0" i="0" u="sng" strike="noStrike" baseline="0" dirty="0">
                <a:solidFill>
                  <a:schemeClr val="bg1"/>
                </a:solidFill>
              </a:rPr>
              <a:t>Социальные расходы</a:t>
            </a:r>
          </a:p>
          <a:p>
            <a:pPr>
              <a:lnSpc>
                <a:spcPct val="95000"/>
              </a:lnSpc>
            </a:pPr>
            <a:r>
              <a:rPr lang="ru-RU" sz="1400" b="0" i="0" u="none" strike="noStrike" baseline="0" dirty="0">
                <a:solidFill>
                  <a:schemeClr val="bg1"/>
                </a:solidFill>
              </a:rPr>
              <a:t>-расходы социального характера, к которым относятся расходы на образование, здравоохранение, культуру, социальную политику, физкультуру и спорт</a:t>
            </a:r>
          </a:p>
          <a:p>
            <a:pPr>
              <a:lnSpc>
                <a:spcPct val="95000"/>
              </a:lnSpc>
            </a:pPr>
            <a:r>
              <a:rPr lang="ru-RU" sz="1400" b="0" i="0" u="sng" strike="noStrike" baseline="0" dirty="0">
                <a:solidFill>
                  <a:schemeClr val="bg1"/>
                </a:solidFill>
              </a:rPr>
              <a:t>Другие расходы</a:t>
            </a:r>
          </a:p>
          <a:p>
            <a:pPr>
              <a:lnSpc>
                <a:spcPct val="95000"/>
              </a:lnSpc>
            </a:pPr>
            <a:r>
              <a:rPr lang="ru-RU" sz="1400" b="0" i="0" u="none" strike="noStrike" baseline="0" dirty="0">
                <a:solidFill>
                  <a:schemeClr val="bg1"/>
                </a:solidFill>
              </a:rPr>
              <a:t>-расходы на жилищно-коммунальное хозяйство, общегосударственные вопросы, охрану окружающей среды, обслуживание муниципального долга и другие</a:t>
            </a:r>
            <a:endParaRPr lang="ru-RU" sz="1400" b="1" dirty="0">
              <a:solidFill>
                <a:schemeClr val="bg1"/>
              </a:solidFill>
            </a:endParaRPr>
          </a:p>
          <a:p>
            <a:pPr algn="just">
              <a:lnSpc>
                <a:spcPct val="95000"/>
              </a:lnSpc>
            </a:pPr>
            <a:r>
              <a:rPr lang="ru-RU" sz="1600" dirty="0">
                <a:solidFill>
                  <a:schemeClr val="bg1"/>
                </a:solidFill>
              </a:rPr>
              <a:t>                                  </a:t>
            </a:r>
            <a:r>
              <a:rPr lang="ru-RU" dirty="0">
                <a:solidFill>
                  <a:schemeClr val="bg1"/>
                </a:solidFill>
              </a:rPr>
              <a:t>                                       </a:t>
            </a:r>
          </a:p>
          <a:p>
            <a:pPr algn="ctr">
              <a:lnSpc>
                <a:spcPct val="95000"/>
              </a:lnSpc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2CBE338-B3C1-CBC0-F87F-40D991C1D854}"/>
              </a:ext>
            </a:extLst>
          </p:cNvPr>
          <p:cNvSpPr/>
          <p:nvPr/>
        </p:nvSpPr>
        <p:spPr>
          <a:xfrm>
            <a:off x="1198112" y="1598276"/>
            <a:ext cx="4536504" cy="3547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995BCEA-4BF3-94F8-1E21-0B09D5ACA3BE}"/>
              </a:ext>
            </a:extLst>
          </p:cNvPr>
          <p:cNvSpPr/>
          <p:nvPr/>
        </p:nvSpPr>
        <p:spPr>
          <a:xfrm>
            <a:off x="579459" y="2078712"/>
            <a:ext cx="2366520" cy="36933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6CFCD35-934D-FB72-DC17-B7BF4775F663}"/>
              </a:ext>
            </a:extLst>
          </p:cNvPr>
          <p:cNvSpPr/>
          <p:nvPr/>
        </p:nvSpPr>
        <p:spPr>
          <a:xfrm>
            <a:off x="3840013" y="2093260"/>
            <a:ext cx="2366520" cy="3547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4683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593698"/>
            <a:ext cx="6282171" cy="1169990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 fontScale="92500" lnSpcReduction="2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 доходам и расходам –</a:t>
            </a:r>
          </a:p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основополагающее требование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предъявляемое к органам,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составляющим и утверждающим бюджет</a:t>
            </a:r>
            <a:endParaRPr lang="ru-RU" sz="20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673" y="224366"/>
            <a:ext cx="598404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СБАЛАНСИРОВАННОСТЬ БЮДЖЕТА</a:t>
            </a:r>
            <a:endParaRPr lang="ru-RU" sz="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5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2681A4-30A9-C90B-58BC-834DFB8CEA0C}"/>
              </a:ext>
            </a:extLst>
          </p:cNvPr>
          <p:cNvSpPr/>
          <p:nvPr/>
        </p:nvSpPr>
        <p:spPr>
          <a:xfrm>
            <a:off x="1844824" y="3793328"/>
            <a:ext cx="4844731" cy="9361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ПРОФИЦИТ </a:t>
            </a: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доходы превышают расходы </a:t>
            </a:r>
          </a:p>
          <a:p>
            <a:r>
              <a:rPr lang="ru-RU" sz="14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можно накапливать резервы, погашать имеющиеся долги</a:t>
            </a: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79CA41-82BE-9774-CFB4-9D28472498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35" y="5364088"/>
            <a:ext cx="1326776" cy="12371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CE5F2F-334E-BB81-D19D-ECF3005E33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673" y="3695726"/>
            <a:ext cx="1326776" cy="12371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AA082A-A786-2213-3B6D-B8ED89C92E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111" y="7035828"/>
            <a:ext cx="1326776" cy="12371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963AEE-044E-89BC-D0EE-78CAC6458169}"/>
              </a:ext>
            </a:extLst>
          </p:cNvPr>
          <p:cNvPicPr/>
          <p:nvPr/>
        </p:nvPicPr>
        <p:blipFill rotWithShape="1">
          <a:blip r:embed="rId5" cstate="print"/>
          <a:srcRect l="962" t="21045" r="40192" b="40673"/>
          <a:stretch/>
        </p:blipFill>
        <p:spPr bwMode="auto">
          <a:xfrm>
            <a:off x="1778228" y="1857596"/>
            <a:ext cx="3132929" cy="1360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AD4B7C0-28FB-C291-7F54-82B2CD8C9945}"/>
              </a:ext>
            </a:extLst>
          </p:cNvPr>
          <p:cNvSpPr/>
          <p:nvPr/>
        </p:nvSpPr>
        <p:spPr>
          <a:xfrm>
            <a:off x="1844823" y="5364088"/>
            <a:ext cx="4844731" cy="9454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ДЕФИЦИТ </a:t>
            </a: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расходы превышают доходы</a:t>
            </a:r>
          </a:p>
          <a:p>
            <a:r>
              <a:rPr lang="ru-RU" sz="14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Необходимы источники покрытия дефицита, можно использовать остатки средств или привлечь средства в долг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C2ED4FB-BBCF-7D22-362C-F465EB457449}"/>
              </a:ext>
            </a:extLst>
          </p:cNvPr>
          <p:cNvSpPr/>
          <p:nvPr/>
        </p:nvSpPr>
        <p:spPr>
          <a:xfrm>
            <a:off x="1844822" y="7035828"/>
            <a:ext cx="4844731" cy="96592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БЕЗДЕФИЦИТНЫЙ БЮДЖЕТ </a:t>
            </a:r>
          </a:p>
          <a:p>
            <a:r>
              <a:rPr lang="ru-RU" dirty="0">
                <a:solidFill>
                  <a:schemeClr val="bg1"/>
                </a:solidFill>
                <a:latin typeface="Microsoft YaHei" panose="020B0503020204020204" pitchFamily="34" charset="-122"/>
              </a:rPr>
              <a:t>д</a:t>
            </a:r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оходы и расходы равны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9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6633" y="224366"/>
            <a:ext cx="6572920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sz="1700" b="1" dirty="0">
                <a:solidFill>
                  <a:schemeClr val="bg1"/>
                </a:solidFill>
              </a:rPr>
              <a:t>НА ЧЕМ ОСНОВАНО СОСТАВЛЕНИЕ ПРОЕКТА МЕСТНОГО БЮДЖЕТА</a:t>
            </a:r>
            <a:endParaRPr lang="ru-RU" sz="17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6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одзаголовок 6">
            <a:extLst>
              <a:ext uri="{FF2B5EF4-FFF2-40B4-BE49-F238E27FC236}">
                <a16:creationId xmlns:a16="http://schemas.microsoft.com/office/drawing/2014/main" id="{F02E5417-4A74-5308-053A-57C7F6857937}"/>
              </a:ext>
            </a:extLst>
          </p:cNvPr>
          <p:cNvSpPr txBox="1">
            <a:spLocks/>
          </p:cNvSpPr>
          <p:nvPr/>
        </p:nvSpPr>
        <p:spPr>
          <a:xfrm flipH="1">
            <a:off x="1340765" y="651067"/>
            <a:ext cx="5216551" cy="752581"/>
          </a:xfrm>
          <a:prstGeom prst="round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bg1"/>
                </a:solidFill>
              </a:rPr>
              <a:t>Указы и поручения Президента РФ, 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послания Президента РФ Федеральному собранию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8A95E610-DE86-FC8E-62B0-18AEDB77A28C}"/>
              </a:ext>
            </a:extLst>
          </p:cNvPr>
          <p:cNvSpPr/>
          <p:nvPr/>
        </p:nvSpPr>
        <p:spPr>
          <a:xfrm>
            <a:off x="1347584" y="1578405"/>
            <a:ext cx="5216553" cy="1481427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Основные направления</a:t>
            </a:r>
            <a:r>
              <a:rPr lang="ru-RU" dirty="0">
                <a:solidFill>
                  <a:schemeClr val="bg1"/>
                </a:solidFill>
              </a:rPr>
              <a:t> бюджетной и налоговой политики в Дальнеконстантиновском муниципальном округе Нижегородской области на 2026 год и на плановый период 2027 и 2028 годов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C2DE14EF-1A53-9016-D753-66D3B52F8D10}"/>
              </a:ext>
            </a:extLst>
          </p:cNvPr>
          <p:cNvSpPr txBox="1">
            <a:spLocks/>
          </p:cNvSpPr>
          <p:nvPr/>
        </p:nvSpPr>
        <p:spPr>
          <a:xfrm flipH="1">
            <a:off x="1347585" y="3251384"/>
            <a:ext cx="5216550" cy="1002889"/>
          </a:xfrm>
          <a:prstGeom prst="roundRect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700" b="1" u="sng" dirty="0">
                <a:solidFill>
                  <a:schemeClr val="bg1"/>
                </a:solidFill>
              </a:rPr>
              <a:t>Прогноз</a:t>
            </a:r>
            <a:r>
              <a:rPr lang="ru-RU" sz="1700" dirty="0">
                <a:solidFill>
                  <a:schemeClr val="bg1"/>
                </a:solidFill>
              </a:rPr>
              <a:t> социально-экономического развития Дальнеконстантиновского муниципального округа Нижегородской области на 2026 - 2028 годы</a:t>
            </a:r>
          </a:p>
        </p:txBody>
      </p:sp>
      <p:sp>
        <p:nvSpPr>
          <p:cNvPr id="16" name="Подзаголовок 6">
            <a:extLst>
              <a:ext uri="{FF2B5EF4-FFF2-40B4-BE49-F238E27FC236}">
                <a16:creationId xmlns:a16="http://schemas.microsoft.com/office/drawing/2014/main" id="{7DFACE68-F48B-8180-C33E-A41F55359167}"/>
              </a:ext>
            </a:extLst>
          </p:cNvPr>
          <p:cNvSpPr txBox="1">
            <a:spLocks/>
          </p:cNvSpPr>
          <p:nvPr/>
        </p:nvSpPr>
        <p:spPr>
          <a:xfrm flipH="1">
            <a:off x="1347585" y="4509398"/>
            <a:ext cx="5216550" cy="661961"/>
          </a:xfrm>
          <a:prstGeom prst="roundRect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b="1" u="sng" dirty="0">
                <a:solidFill>
                  <a:schemeClr val="bg1"/>
                </a:solidFill>
              </a:rPr>
              <a:t>Муниципальные программы</a:t>
            </a:r>
            <a:r>
              <a:rPr lang="ru-RU" sz="1700" b="1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</a:rPr>
              <a:t>Дальнеконстантиновского муниципального округа</a:t>
            </a:r>
          </a:p>
        </p:txBody>
      </p:sp>
      <p:sp>
        <p:nvSpPr>
          <p:cNvPr id="17" name="Скругленный прямоугольник 8">
            <a:extLst>
              <a:ext uri="{FF2B5EF4-FFF2-40B4-BE49-F238E27FC236}">
                <a16:creationId xmlns:a16="http://schemas.microsoft.com/office/drawing/2014/main" id="{1F55CA49-C4FA-C4EE-71C9-B7610E4D4F2D}"/>
              </a:ext>
            </a:extLst>
          </p:cNvPr>
          <p:cNvSpPr/>
          <p:nvPr/>
        </p:nvSpPr>
        <p:spPr>
          <a:xfrm>
            <a:off x="260647" y="5426485"/>
            <a:ext cx="6303487" cy="3610012"/>
          </a:xfrm>
          <a:prstGeom prst="roundRect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94000">
                <a:schemeClr val="accent2">
                  <a:lumMod val="60000"/>
                  <a:lumOff val="40000"/>
                </a:schemeClr>
              </a:gs>
              <a:gs pos="75000">
                <a:schemeClr val="bg1">
                  <a:lumMod val="85000"/>
                </a:schemeClr>
              </a:gs>
              <a:gs pos="44000">
                <a:schemeClr val="bg1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dirty="0">
                <a:solidFill>
                  <a:schemeClr val="tx1"/>
                </a:solidFill>
              </a:rPr>
              <a:t>Деятельность муниципалитета по формированию, рассмотрению, утверждению, исполнению бюджета, а также составлению и утверждению отчета об его исполнении называется </a:t>
            </a:r>
            <a:r>
              <a:rPr lang="ru-RU" sz="1700" b="1" i="1" u="sng" dirty="0">
                <a:solidFill>
                  <a:schemeClr val="tx1"/>
                </a:solidFill>
              </a:rPr>
              <a:t>бюджетным процессом.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Составление проектов бюджетов - исключительная прерогатива местных администраций муниципальных образований.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Непосредственное составление проектов бюджетов осуществляют финансовые органы муниципальных образований.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Проекты местных бюджетов составляются и утверждаются сроком на три года (очередной финансовый год и плановый период)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29701D-AEDB-9FFE-ABA0-67F17F8EC3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684" y="765304"/>
            <a:ext cx="819098" cy="8190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E9E82D-2F59-5089-F00F-F56ACDBB95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154" y="1875912"/>
            <a:ext cx="819098" cy="81909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D502E9-5F4E-4CA3-ED79-003038EA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683" y="3181110"/>
            <a:ext cx="819099" cy="819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E31CF04-F241-BDCF-0770-3F66982C4D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1575" y="4489320"/>
            <a:ext cx="819098" cy="8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6632" y="224366"/>
            <a:ext cx="6518213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sz="1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КАК ПРОИСХОДИТ СОСТАВЛЕНИЕ МЕСТНОГО БЮДЖЕТА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7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2681A4-30A9-C90B-58BC-834DFB8CEA0C}"/>
              </a:ext>
            </a:extLst>
          </p:cNvPr>
          <p:cNvSpPr/>
          <p:nvPr/>
        </p:nvSpPr>
        <p:spPr>
          <a:xfrm>
            <a:off x="1184569" y="1133758"/>
            <a:ext cx="4844731" cy="9361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ПРОФИЦИТ </a:t>
            </a: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доходы превышают расходы </a:t>
            </a:r>
          </a:p>
          <a:p>
            <a:r>
              <a:rPr lang="ru-RU" sz="14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можно накапливать резервы, погашать имеющиеся долги</a:t>
            </a: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AD4B7C0-28FB-C291-7F54-82B2CD8C9945}"/>
              </a:ext>
            </a:extLst>
          </p:cNvPr>
          <p:cNvSpPr/>
          <p:nvPr/>
        </p:nvSpPr>
        <p:spPr>
          <a:xfrm>
            <a:off x="764704" y="2534347"/>
            <a:ext cx="4844731" cy="9454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ДЕФИЦИТ </a:t>
            </a: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расходы превышают доходы</a:t>
            </a:r>
          </a:p>
          <a:p>
            <a:r>
              <a:rPr lang="ru-RU" sz="14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Необходимы источники покрытия дефицита, можно использовать остатки средств или привлечь средства в долг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C2ED4FB-BBCF-7D22-362C-F465EB457449}"/>
              </a:ext>
            </a:extLst>
          </p:cNvPr>
          <p:cNvSpPr/>
          <p:nvPr/>
        </p:nvSpPr>
        <p:spPr>
          <a:xfrm>
            <a:off x="646594" y="3972834"/>
            <a:ext cx="4844731" cy="96592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БЕЗДЕФИЦИТНЫЙ БЮДЖЕТ </a:t>
            </a:r>
          </a:p>
          <a:p>
            <a:r>
              <a:rPr lang="ru-RU" dirty="0">
                <a:solidFill>
                  <a:schemeClr val="bg1"/>
                </a:solidFill>
                <a:latin typeface="Microsoft YaHei" panose="020B0503020204020204" pitchFamily="34" charset="-122"/>
              </a:rPr>
              <a:t>д</a:t>
            </a:r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оходы и расходы равны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B7F9B2-2706-9E35-58DE-DE25845AC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0" t="12628" r="21345"/>
          <a:stretch/>
        </p:blipFill>
        <p:spPr bwMode="auto">
          <a:xfrm>
            <a:off x="116632" y="971600"/>
            <a:ext cx="6624735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E17DCEA-D81B-E78F-1B95-B4BBB5973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962023"/>
              </p:ext>
            </p:extLst>
          </p:nvPr>
        </p:nvGraphicFramePr>
        <p:xfrm>
          <a:off x="1556792" y="6498635"/>
          <a:ext cx="5654117" cy="305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840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05D310-5065-6954-F1C7-F740D325BD3C}"/>
              </a:ext>
            </a:extLst>
          </p:cNvPr>
          <p:cNvSpPr/>
          <p:nvPr/>
        </p:nvSpPr>
        <p:spPr>
          <a:xfrm>
            <a:off x="116633" y="224366"/>
            <a:ext cx="6572920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ОСНОВНЫЕ НАПРАВЛЕНИЯ БЮДЖЕТНОЙ И НАЛОГОВОЙ ПОЛИТИКИ ДАЛЬНЕКОНСТАНТИНОВСКОГО МУНИЦИПАЛЬНОГО ОКРУГА НА 2026-2028 ГОДЫ</a:t>
            </a:r>
            <a:endParaRPr lang="ru-RU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id="{07F731C8-7A9E-262A-E759-DE78E10F9F7F}"/>
              </a:ext>
            </a:extLst>
          </p:cNvPr>
          <p:cNvSpPr/>
          <p:nvPr/>
        </p:nvSpPr>
        <p:spPr>
          <a:xfrm>
            <a:off x="924629" y="1164787"/>
            <a:ext cx="5708825" cy="88693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/>
              <a:t>Сохранение и развитие налогового потенциала за счет налогового стимулирования деловой активности, привлечения инвестиций, реализации высокоэффективных инвестиционных и инновационных проектов</a:t>
            </a:r>
          </a:p>
        </p:txBody>
      </p:sp>
      <p:sp>
        <p:nvSpPr>
          <p:cNvPr id="8" name="Скругленный прямоугольник 3">
            <a:extLst>
              <a:ext uri="{FF2B5EF4-FFF2-40B4-BE49-F238E27FC236}">
                <a16:creationId xmlns:a16="http://schemas.microsoft.com/office/drawing/2014/main" id="{3DF32026-B938-FA1A-5840-70F575ED0BE8}"/>
              </a:ext>
            </a:extLst>
          </p:cNvPr>
          <p:cNvSpPr/>
          <p:nvPr/>
        </p:nvSpPr>
        <p:spPr>
          <a:xfrm>
            <a:off x="928017" y="2181255"/>
            <a:ext cx="5705437" cy="70808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Реализация принципов открытости и прозрачности управления 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муниципальными финансами</a:t>
            </a:r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0CF65615-FD6B-BD0E-F41E-5D4FE14AADB0}"/>
              </a:ext>
            </a:extLst>
          </p:cNvPr>
          <p:cNvSpPr/>
          <p:nvPr/>
        </p:nvSpPr>
        <p:spPr>
          <a:xfrm>
            <a:off x="980726" y="5301629"/>
            <a:ext cx="5708825" cy="4868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Проведение мероприятий по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повышению эффективности управления муниципальной собственностью</a:t>
            </a:r>
          </a:p>
        </p:txBody>
      </p:sp>
      <p:sp>
        <p:nvSpPr>
          <p:cNvPr id="10" name="Скругленный прямоугольник 3">
            <a:extLst>
              <a:ext uri="{FF2B5EF4-FFF2-40B4-BE49-F238E27FC236}">
                <a16:creationId xmlns:a16="http://schemas.microsoft.com/office/drawing/2014/main" id="{15E508A0-EC02-3E62-0350-3C0BCF605368}"/>
              </a:ext>
            </a:extLst>
          </p:cNvPr>
          <p:cNvSpPr/>
          <p:nvPr/>
        </p:nvSpPr>
        <p:spPr>
          <a:xfrm>
            <a:off x="980726" y="3644745"/>
            <a:ext cx="5652728" cy="32242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chemeClr val="bg1"/>
              </a:solidFill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Повышение эффективности муниципального управления</a:t>
            </a:r>
          </a:p>
          <a:p>
            <a:pPr algn="just"/>
            <a:endParaRPr lang="ru-RU" sz="1400" b="1" dirty="0"/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id="{7602C6A9-5984-C053-1E14-979172D8AA41}"/>
              </a:ext>
            </a:extLst>
          </p:cNvPr>
          <p:cNvSpPr/>
          <p:nvPr/>
        </p:nvSpPr>
        <p:spPr>
          <a:xfrm>
            <a:off x="955165" y="3087950"/>
            <a:ext cx="5678289" cy="39191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Повышение эффективности и оптимизация бюджетных расходов </a:t>
            </a: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3E28D63D-8ADB-ACDF-B5B2-7ED118A599B1}"/>
              </a:ext>
            </a:extLst>
          </p:cNvPr>
          <p:cNvSpPr/>
          <p:nvPr/>
        </p:nvSpPr>
        <p:spPr>
          <a:xfrm>
            <a:off x="980726" y="4169025"/>
            <a:ext cx="5652728" cy="33792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Безусловное исполнение действующих обязательств</a:t>
            </a:r>
          </a:p>
        </p:txBody>
      </p:sp>
      <p:sp>
        <p:nvSpPr>
          <p:cNvPr id="13" name="Скругленный прямоугольник 3">
            <a:extLst>
              <a:ext uri="{FF2B5EF4-FFF2-40B4-BE49-F238E27FC236}">
                <a16:creationId xmlns:a16="http://schemas.microsoft.com/office/drawing/2014/main" id="{5B380C69-E554-E0CA-F3D5-D6798FB17D2F}"/>
              </a:ext>
            </a:extLst>
          </p:cNvPr>
          <p:cNvSpPr/>
          <p:nvPr/>
        </p:nvSpPr>
        <p:spPr>
          <a:xfrm>
            <a:off x="967968" y="4671326"/>
            <a:ext cx="5685101" cy="4634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0" u="none" strike="noStrike" baseline="0" dirty="0">
                <a:solidFill>
                  <a:schemeClr val="bg1"/>
                </a:solidFill>
              </a:rPr>
              <a:t>Обеспечение поддержки приоритетных отраслей экономики  и организаций малого и среднего бизнеса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3">
            <a:extLst>
              <a:ext uri="{FF2B5EF4-FFF2-40B4-BE49-F238E27FC236}">
                <a16:creationId xmlns:a16="http://schemas.microsoft.com/office/drawing/2014/main" id="{C9A60742-3562-B1FA-0E30-5B348D874238}"/>
              </a:ext>
            </a:extLst>
          </p:cNvPr>
          <p:cNvSpPr/>
          <p:nvPr/>
        </p:nvSpPr>
        <p:spPr>
          <a:xfrm>
            <a:off x="992589" y="5963623"/>
            <a:ext cx="5696962" cy="4868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Обеспечение сбалансированности и долгосрочной устойчивости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местного бюджета</a:t>
            </a:r>
          </a:p>
        </p:txBody>
      </p:sp>
      <p:sp>
        <p:nvSpPr>
          <p:cNvPr id="15" name="Скругленный прямоугольник 3">
            <a:extLst>
              <a:ext uri="{FF2B5EF4-FFF2-40B4-BE49-F238E27FC236}">
                <a16:creationId xmlns:a16="http://schemas.microsoft.com/office/drawing/2014/main" id="{9F5B0F95-C063-257B-14BC-F08929F65996}"/>
              </a:ext>
            </a:extLst>
          </p:cNvPr>
          <p:cNvSpPr/>
          <p:nvPr/>
        </p:nvSpPr>
        <p:spPr>
          <a:xfrm>
            <a:off x="1004451" y="6660082"/>
            <a:ext cx="5685100" cy="2802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Повышение качества оказываемых муниципальных услуг</a:t>
            </a:r>
          </a:p>
        </p:txBody>
      </p:sp>
      <p:sp>
        <p:nvSpPr>
          <p:cNvPr id="16" name="Скругленный прямоугольник 3">
            <a:extLst>
              <a:ext uri="{FF2B5EF4-FFF2-40B4-BE49-F238E27FC236}">
                <a16:creationId xmlns:a16="http://schemas.microsoft.com/office/drawing/2014/main" id="{BD775CFE-46ED-F35E-C3FF-C926CDBF7D30}"/>
              </a:ext>
            </a:extLst>
          </p:cNvPr>
          <p:cNvSpPr/>
          <p:nvPr/>
        </p:nvSpPr>
        <p:spPr>
          <a:xfrm>
            <a:off x="992589" y="7711625"/>
            <a:ext cx="5743106" cy="4868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Конструктивная работа, направленная на формирование благоприятного налогового и инвестиционного климата</a:t>
            </a:r>
          </a:p>
        </p:txBody>
      </p:sp>
      <p:sp>
        <p:nvSpPr>
          <p:cNvPr id="17" name="Скругленный прямоугольник 3">
            <a:extLst>
              <a:ext uri="{FF2B5EF4-FFF2-40B4-BE49-F238E27FC236}">
                <a16:creationId xmlns:a16="http://schemas.microsoft.com/office/drawing/2014/main" id="{D1E17446-F81B-6584-6B5C-6D8A261280A4}"/>
              </a:ext>
            </a:extLst>
          </p:cNvPr>
          <p:cNvSpPr/>
          <p:nvPr/>
        </p:nvSpPr>
        <p:spPr>
          <a:xfrm>
            <a:off x="1008553" y="7132593"/>
            <a:ext cx="5696962" cy="35777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Развитие и совершенствование системы финансового контроля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61D6BE9B-9C1C-0D1F-46B6-84057B9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8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A06FA2-B931-DFC5-9AD2-12EC8D080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03" y="7809377"/>
            <a:ext cx="378859" cy="35814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5920B5-0D60-C9EE-A8FC-F380E2325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233" y="4245173"/>
            <a:ext cx="378859" cy="3581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D07BB7-146F-70B1-1139-B08235FAB4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03" y="3658660"/>
            <a:ext cx="378859" cy="3581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92BADA-11DF-E13D-F177-6AEE56761F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233" y="3115371"/>
            <a:ext cx="378859" cy="3581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2C6A341-21C2-BE10-EA33-457BB307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113" y="2300220"/>
            <a:ext cx="378859" cy="3581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A7DC4E-3C90-E9AD-26CD-81C0F8260E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233" y="1485069"/>
            <a:ext cx="378859" cy="35814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47082E0-1845-63BE-25DB-23CF6C21A1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04" y="4745107"/>
            <a:ext cx="378859" cy="35814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43FE877-A50E-A355-5472-9A3E6E9E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835" y="5362772"/>
            <a:ext cx="378859" cy="3581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7F8BBF4-50B7-F20D-3662-E67B7B98BB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113" y="6016378"/>
            <a:ext cx="378859" cy="35814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818CDC7-6635-FAC2-28C8-3A74EE6D15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835" y="6648455"/>
            <a:ext cx="378859" cy="3581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F1E552-CE04-D3D8-0422-B439B3B528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03" y="7178223"/>
            <a:ext cx="378859" cy="35814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92BEF3-758A-A76A-0335-EEEBC3EBAE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03" y="8324075"/>
            <a:ext cx="378859" cy="358140"/>
          </a:xfrm>
          <a:prstGeom prst="rect">
            <a:avLst/>
          </a:prstGeom>
        </p:spPr>
      </p:pic>
      <p:sp>
        <p:nvSpPr>
          <p:cNvPr id="3" name="Скругленный прямоугольник 3">
            <a:extLst>
              <a:ext uri="{FF2B5EF4-FFF2-40B4-BE49-F238E27FC236}">
                <a16:creationId xmlns:a16="http://schemas.microsoft.com/office/drawing/2014/main" id="{48D3E295-2E3A-015D-B8B9-55EA731FEFA1}"/>
              </a:ext>
            </a:extLst>
          </p:cNvPr>
          <p:cNvSpPr/>
          <p:nvPr/>
        </p:nvSpPr>
        <p:spPr>
          <a:xfrm>
            <a:off x="980726" y="8340544"/>
            <a:ext cx="5743106" cy="4868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/>
              <a:t>Формирование реалистичного прогноза поступления доходов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8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05D310-5065-6954-F1C7-F740D325BD3C}"/>
              </a:ext>
            </a:extLst>
          </p:cNvPr>
          <p:cNvSpPr/>
          <p:nvPr/>
        </p:nvSpPr>
        <p:spPr>
          <a:xfrm>
            <a:off x="332655" y="224366"/>
            <a:ext cx="6356897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ДОХОДЫ  МЕСТНОГО БЮДЖЕТА</a:t>
            </a:r>
            <a:endParaRPr lang="ru-RU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Скругленный прямоугольник 3">
            <a:extLst>
              <a:ext uri="{FF2B5EF4-FFF2-40B4-BE49-F238E27FC236}">
                <a16:creationId xmlns:a16="http://schemas.microsoft.com/office/drawing/2014/main" id="{BD775CFE-46ED-F35E-C3FF-C926CDBF7D30}"/>
              </a:ext>
            </a:extLst>
          </p:cNvPr>
          <p:cNvSpPr/>
          <p:nvPr/>
        </p:nvSpPr>
        <p:spPr>
          <a:xfrm>
            <a:off x="1772817" y="1952484"/>
            <a:ext cx="4949840" cy="114976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0" i="0" u="none" strike="noStrike" baseline="0" dirty="0">
                <a:solidFill>
                  <a:schemeClr val="bg1"/>
                </a:solidFill>
              </a:rPr>
              <a:t>доходы от продажи и 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b="0" i="0" u="none" strike="noStrike" baseline="0" dirty="0">
                <a:solidFill>
                  <a:schemeClr val="bg1"/>
                </a:solidFill>
              </a:rPr>
              <a:t>использования имущества, находящегося в государственной</a:t>
            </a:r>
            <a:r>
              <a:rPr lang="en-US" sz="1400" b="0" i="0" u="none" strike="noStrike" baseline="0" dirty="0">
                <a:solidFill>
                  <a:schemeClr val="bg1"/>
                </a:solidFill>
              </a:rPr>
              <a:t> (</a:t>
            </a:r>
            <a:r>
              <a:rPr lang="ru-RU" sz="1400" b="0" i="0" u="none" strike="noStrike" baseline="0" dirty="0">
                <a:solidFill>
                  <a:schemeClr val="bg1"/>
                </a:solidFill>
              </a:rPr>
              <a:t>муниципальной</a:t>
            </a:r>
            <a:r>
              <a:rPr lang="en-US" sz="1400" b="0" i="0" u="none" strike="noStrike" baseline="0" dirty="0">
                <a:solidFill>
                  <a:schemeClr val="bg1"/>
                </a:solidFill>
              </a:rPr>
              <a:t>) </a:t>
            </a:r>
            <a:r>
              <a:rPr lang="ru-RU" sz="1400" b="0" i="0" u="none" strike="noStrike" baseline="0" dirty="0">
                <a:solidFill>
                  <a:schemeClr val="bg1"/>
                </a:solidFill>
              </a:rPr>
              <a:t> собственности; от продажи земли и нематериальных активов; административные платежи и сборы; штрафные санкции, возмещение ущерба и прочие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3">
            <a:extLst>
              <a:ext uri="{FF2B5EF4-FFF2-40B4-BE49-F238E27FC236}">
                <a16:creationId xmlns:a16="http://schemas.microsoft.com/office/drawing/2014/main" id="{D1E17446-F81B-6584-6B5C-6D8A261280A4}"/>
              </a:ext>
            </a:extLst>
          </p:cNvPr>
          <p:cNvSpPr/>
          <p:nvPr/>
        </p:nvSpPr>
        <p:spPr>
          <a:xfrm>
            <a:off x="279006" y="1101562"/>
            <a:ext cx="1224135" cy="6104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61D6BE9B-9C1C-0D1F-46B6-84057B9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9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499E47-F7B1-6C7D-916C-FF2540030F39}"/>
              </a:ext>
            </a:extLst>
          </p:cNvPr>
          <p:cNvSpPr/>
          <p:nvPr/>
        </p:nvSpPr>
        <p:spPr>
          <a:xfrm>
            <a:off x="332655" y="605643"/>
            <a:ext cx="6413285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ИЗ ЧЕГО СКЛАДЫВАЮТСЯ ДОХОДЫ БЮДЖЕТА</a:t>
            </a:r>
            <a:endParaRPr lang="ru-RU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72232-6374-CCFE-9409-744EF1DBACEF}"/>
              </a:ext>
            </a:extLst>
          </p:cNvPr>
          <p:cNvSpPr txBox="1"/>
          <p:nvPr/>
        </p:nvSpPr>
        <p:spPr>
          <a:xfrm>
            <a:off x="1628800" y="1029924"/>
            <a:ext cx="5093857" cy="817245"/>
          </a:xfrm>
          <a:prstGeom prst="roundRect">
            <a:avLst/>
          </a:prstGeom>
          <a:solidFill>
            <a:srgbClr val="3F6EA7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поступления от уплаты налогов, установленных Налоговым кодексом РФ (налог на доходы физических лиц, единый сельскохозяйственный налог, акцизы и др.) </a:t>
            </a:r>
          </a:p>
        </p:txBody>
      </p:sp>
      <p:sp>
        <p:nvSpPr>
          <p:cNvPr id="19" name="Скругленный прямоугольник 3">
            <a:extLst>
              <a:ext uri="{FF2B5EF4-FFF2-40B4-BE49-F238E27FC236}">
                <a16:creationId xmlns:a16="http://schemas.microsoft.com/office/drawing/2014/main" id="{23709B35-FFD1-4119-D0EC-DBE12F1FBB46}"/>
              </a:ext>
            </a:extLst>
          </p:cNvPr>
          <p:cNvSpPr/>
          <p:nvPr/>
        </p:nvSpPr>
        <p:spPr>
          <a:xfrm>
            <a:off x="273387" y="2249963"/>
            <a:ext cx="1355413" cy="55480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21" name="Скругленный прямоугольник 3">
            <a:extLst>
              <a:ext uri="{FF2B5EF4-FFF2-40B4-BE49-F238E27FC236}">
                <a16:creationId xmlns:a16="http://schemas.microsoft.com/office/drawing/2014/main" id="{FEB1EDBA-028E-AD74-B194-A345158365B8}"/>
              </a:ext>
            </a:extLst>
          </p:cNvPr>
          <p:cNvSpPr/>
          <p:nvPr/>
        </p:nvSpPr>
        <p:spPr>
          <a:xfrm>
            <a:off x="273387" y="3537472"/>
            <a:ext cx="1499430" cy="55480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22" name="Скругленный прямоугольник 3">
            <a:extLst>
              <a:ext uri="{FF2B5EF4-FFF2-40B4-BE49-F238E27FC236}">
                <a16:creationId xmlns:a16="http://schemas.microsoft.com/office/drawing/2014/main" id="{27239C29-A242-B4C1-FDC6-19639BD35589}"/>
              </a:ext>
            </a:extLst>
          </p:cNvPr>
          <p:cNvSpPr/>
          <p:nvPr/>
        </p:nvSpPr>
        <p:spPr>
          <a:xfrm>
            <a:off x="1895077" y="3207560"/>
            <a:ext cx="4794475" cy="114976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50F315B-3E52-A062-67A0-A40B2C4F60D2}"/>
              </a:ext>
            </a:extLst>
          </p:cNvPr>
          <p:cNvSpPr/>
          <p:nvPr/>
        </p:nvSpPr>
        <p:spPr>
          <a:xfrm>
            <a:off x="363527" y="4432264"/>
            <a:ext cx="6413285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КАКИЕ НАЛОГИ УПЛАЧИВАЮТ ЖИТЕЛИ ДАЛЬНЕКОНСТАНТИНОВСКОГО ОКРУГА НИЖЕГОРОДСКОЙ ОБЛАСТИ</a:t>
            </a:r>
            <a:endParaRPr lang="ru-RU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Скругленный прямоугольник 3">
            <a:extLst>
              <a:ext uri="{FF2B5EF4-FFF2-40B4-BE49-F238E27FC236}">
                <a16:creationId xmlns:a16="http://schemas.microsoft.com/office/drawing/2014/main" id="{45EBCC10-8A51-5AE7-DF8F-C508ACB79FEF}"/>
              </a:ext>
            </a:extLst>
          </p:cNvPr>
          <p:cNvSpPr/>
          <p:nvPr/>
        </p:nvSpPr>
        <p:spPr>
          <a:xfrm>
            <a:off x="2753453" y="5119253"/>
            <a:ext cx="3908625" cy="35155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Налог на имущество физических лиц </a:t>
            </a:r>
          </a:p>
        </p:txBody>
      </p:sp>
      <p:sp>
        <p:nvSpPr>
          <p:cNvPr id="37" name="Скругленный прямоугольник 3">
            <a:extLst>
              <a:ext uri="{FF2B5EF4-FFF2-40B4-BE49-F238E27FC236}">
                <a16:creationId xmlns:a16="http://schemas.microsoft.com/office/drawing/2014/main" id="{0E2F73A0-B159-E72C-85E6-3F425EC118C8}"/>
              </a:ext>
            </a:extLst>
          </p:cNvPr>
          <p:cNvSpPr/>
          <p:nvPr/>
        </p:nvSpPr>
        <p:spPr>
          <a:xfrm>
            <a:off x="3811988" y="7350555"/>
            <a:ext cx="2877564" cy="30656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Транспортный налог </a:t>
            </a:r>
          </a:p>
        </p:txBody>
      </p:sp>
      <p:sp>
        <p:nvSpPr>
          <p:cNvPr id="38" name="Скругленный прямоугольник 3">
            <a:extLst>
              <a:ext uri="{FF2B5EF4-FFF2-40B4-BE49-F238E27FC236}">
                <a16:creationId xmlns:a16="http://schemas.microsoft.com/office/drawing/2014/main" id="{2D7F58A8-2356-6E6A-86F1-84D109D22CE7}"/>
              </a:ext>
            </a:extLst>
          </p:cNvPr>
          <p:cNvSpPr/>
          <p:nvPr/>
        </p:nvSpPr>
        <p:spPr>
          <a:xfrm>
            <a:off x="273387" y="5132533"/>
            <a:ext cx="2304257" cy="88889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Налог на доходы физических лиц (НДФЛ)</a:t>
            </a:r>
          </a:p>
        </p:txBody>
      </p:sp>
      <p:sp>
        <p:nvSpPr>
          <p:cNvPr id="39" name="Скругленный прямоугольник 3">
            <a:extLst>
              <a:ext uri="{FF2B5EF4-FFF2-40B4-BE49-F238E27FC236}">
                <a16:creationId xmlns:a16="http://schemas.microsoft.com/office/drawing/2014/main" id="{1AFA33E7-13E1-04CE-1150-0AB296199EB7}"/>
              </a:ext>
            </a:extLst>
          </p:cNvPr>
          <p:cNvSpPr/>
          <p:nvPr/>
        </p:nvSpPr>
        <p:spPr>
          <a:xfrm>
            <a:off x="332655" y="7162281"/>
            <a:ext cx="3096345" cy="25395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Земельный налог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747D2C-9F78-C949-9666-CC9678753829}"/>
              </a:ext>
            </a:extLst>
          </p:cNvPr>
          <p:cNvSpPr txBox="1"/>
          <p:nvPr/>
        </p:nvSpPr>
        <p:spPr>
          <a:xfrm>
            <a:off x="195477" y="6071460"/>
            <a:ext cx="25075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ставка налога 13%,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15%</a:t>
            </a:r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,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18%</a:t>
            </a:r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,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20%</a:t>
            </a:r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,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22% </a:t>
            </a:r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в зависимости от годового дохода; в отдельных случаях 9%, 15%, 30% и 35%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E5E739-56BA-51BE-7607-5EB3B30943BB}"/>
              </a:ext>
            </a:extLst>
          </p:cNvPr>
          <p:cNvSpPr txBox="1"/>
          <p:nvPr/>
        </p:nvSpPr>
        <p:spPr>
          <a:xfrm>
            <a:off x="4156256" y="7657119"/>
            <a:ext cx="25664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Основные ставки налога: 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до 45 л.с. - 13,5 руб. 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от 45 до 100 </a:t>
            </a:r>
            <a:r>
              <a:rPr lang="ru-RU" sz="1200" b="0" i="0" u="none" strike="noStrike" baseline="0" dirty="0" err="1">
                <a:solidFill>
                  <a:schemeClr val="bg1"/>
                </a:solidFill>
                <a:latin typeface="Microsoft YaHei" panose="020B0503020204020204" pitchFamily="34" charset="-122"/>
              </a:rPr>
              <a:t>л.с</a:t>
            </a:r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. – 22,5 руб.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от 100 до 150 л.с. – 31,5 руб. 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от 150 до 200 л.с. – 45 руб. 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от 200 до 250 л.с. – 75 руб. 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от 250 л.с. – 150 руб.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7C6735-3583-7BD9-9878-A8309F1A7B55}"/>
              </a:ext>
            </a:extLst>
          </p:cNvPr>
          <p:cNvSpPr txBox="1"/>
          <p:nvPr/>
        </p:nvSpPr>
        <p:spPr>
          <a:xfrm>
            <a:off x="273387" y="7487597"/>
            <a:ext cx="35386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Ставка налога от кадастровой стоимости земельных участков: 0,3% по участкам, занятым жилищным фондом, с/х назначения, для личного подсобного хозяйства, дачного хозяйства; 1,5% - в отношении других участков; до 2,5% - в отношении земельных участков с кадастровой стоимостью свыше 300 </a:t>
            </a:r>
            <a:r>
              <a:rPr lang="ru-RU" sz="1100" b="0" i="0" u="none" strike="noStrike" baseline="0" dirty="0" err="1">
                <a:solidFill>
                  <a:schemeClr val="bg1"/>
                </a:solidFill>
                <a:latin typeface="Microsoft YaHei" panose="020B0503020204020204" pitchFamily="34" charset="-122"/>
              </a:rPr>
              <a:t>млн.рублей</a:t>
            </a:r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)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7627EA-0DF8-60D0-6685-D9911672A8F7}"/>
              </a:ext>
            </a:extLst>
          </p:cNvPr>
          <p:cNvSpPr txBox="1"/>
          <p:nvPr/>
        </p:nvSpPr>
        <p:spPr>
          <a:xfrm>
            <a:off x="2703018" y="5591868"/>
            <a:ext cx="4060987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Ставка налога исходя из кадастровой стоимости объектов налогообложения:</a:t>
            </a:r>
          </a:p>
          <a:p>
            <a:pPr algn="just"/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Жилые дома, часть жилых домов, квартир, часть квартир, комнат, гаражей и машино-мест, хозяйственные строения или сооружения, площадь каждого из которых не превышает 50 </a:t>
            </a:r>
            <a:r>
              <a:rPr lang="ru-RU" sz="1100" b="0" i="0" u="none" strike="noStrike" baseline="0" dirty="0" err="1">
                <a:solidFill>
                  <a:schemeClr val="bg1"/>
                </a:solidFill>
                <a:latin typeface="Microsoft YaHei" panose="020B0503020204020204" pitchFamily="34" charset="-122"/>
              </a:rPr>
              <a:t>кв.м</a:t>
            </a:r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- 0,3%;</a:t>
            </a:r>
          </a:p>
          <a:p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объекты, кадастровая стоимость которых превышает 300 миллионов рублей – 2,5%; коммерческая недвижимость – 1,7%; прочие – от 0,5% до 1,7%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3EEDB7-CE56-D7C3-F9DA-A4F4BBCD8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19471" r="10016" b="28097"/>
          <a:stretch/>
        </p:blipFill>
        <p:spPr bwMode="auto">
          <a:xfrm>
            <a:off x="4006221" y="7221661"/>
            <a:ext cx="551031" cy="499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Схематичный Домик">
            <a:extLst>
              <a:ext uri="{FF2B5EF4-FFF2-40B4-BE49-F238E27FC236}">
                <a16:creationId xmlns:a16="http://schemas.microsoft.com/office/drawing/2014/main" id="{6581DE56-E8EE-7B32-A355-1EB0C1A6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98" y="5030668"/>
            <a:ext cx="589563" cy="5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994CEC-CBDD-F35F-391C-82724CC5621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256" y="6942595"/>
            <a:ext cx="551031" cy="551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3677D5-704D-BA18-82A9-2B4FE44742E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99" y="5078595"/>
            <a:ext cx="485468" cy="4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5168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91753</TotalTime>
  <Words>8397</Words>
  <Application>Microsoft Office PowerPoint</Application>
  <PresentationFormat>Экран (4:3)</PresentationFormat>
  <Paragraphs>2210</Paragraphs>
  <Slides>36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3" baseType="lpstr">
      <vt:lpstr>Microsoft JhengHei Light</vt:lpstr>
      <vt:lpstr>Microsoft YaHei</vt:lpstr>
      <vt:lpstr>Microsoft YaHei Light</vt:lpstr>
      <vt:lpstr>Microsoft YaHei UI</vt:lpstr>
      <vt:lpstr>Microsoft YaHei UI Light</vt:lpstr>
      <vt:lpstr>Aharoni</vt:lpstr>
      <vt:lpstr>Arial</vt:lpstr>
      <vt:lpstr>Arial Unicode MS</vt:lpstr>
      <vt:lpstr>Calibri</vt:lpstr>
      <vt:lpstr>Calibri Light</vt:lpstr>
      <vt:lpstr>Century Gothic</vt:lpstr>
      <vt:lpstr>Franklin Gothic Book</vt:lpstr>
      <vt:lpstr>Manrope</vt:lpstr>
      <vt:lpstr>Tahoma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ПОКАЗАТЕЛИ ХАРАКТЕРИЗУЮТ  ДАЛЬНЕКОНСТАНТИНОВСКИЙ МУНИЦИПАЛЬНЫЙ  ОКРУГ НИЖЕГОРОДСКОЙ ОБЛАСТИ В 2025 ГОДУ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Дальнеконстантиновского муниципального округа - увязанный по ресурсам, исполнителям и срокам осуществления комплекс мероприятий, направленный на наиболее эффективное решение задач социально-экономического развития Дальнеконстантиновского муниципального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Финуправление Д-Константиновского округа</cp:lastModifiedBy>
  <cp:revision>1281</cp:revision>
  <cp:lastPrinted>2025-12-09T13:40:59Z</cp:lastPrinted>
  <dcterms:created xsi:type="dcterms:W3CDTF">2020-11-05T15:09:06Z</dcterms:created>
  <dcterms:modified xsi:type="dcterms:W3CDTF">2026-04-03T07:17:43Z</dcterms:modified>
</cp:coreProperties>
</file>